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2"/>
  </p:notesMasterIdLst>
  <p:sldIdLst>
    <p:sldId id="257" r:id="rId2"/>
    <p:sldId id="267" r:id="rId3"/>
    <p:sldId id="268" r:id="rId4"/>
    <p:sldId id="269" r:id="rId5"/>
    <p:sldId id="270" r:id="rId6"/>
    <p:sldId id="271" r:id="rId7"/>
    <p:sldId id="272" r:id="rId8"/>
    <p:sldId id="259" r:id="rId9"/>
    <p:sldId id="273" r:id="rId10"/>
    <p:sldId id="289" r:id="rId11"/>
    <p:sldId id="260" r:id="rId12"/>
    <p:sldId id="274" r:id="rId13"/>
    <p:sldId id="261" r:id="rId14"/>
    <p:sldId id="262" r:id="rId15"/>
    <p:sldId id="275" r:id="rId16"/>
    <p:sldId id="263" r:id="rId17"/>
    <p:sldId id="264" r:id="rId18"/>
    <p:sldId id="265" r:id="rId19"/>
    <p:sldId id="266" r:id="rId20"/>
    <p:sldId id="277" r:id="rId21"/>
    <p:sldId id="278" r:id="rId22"/>
    <p:sldId id="276" r:id="rId23"/>
    <p:sldId id="279" r:id="rId24"/>
    <p:sldId id="281" r:id="rId25"/>
    <p:sldId id="282" r:id="rId26"/>
    <p:sldId id="283" r:id="rId27"/>
    <p:sldId id="286" r:id="rId28"/>
    <p:sldId id="285" r:id="rId29"/>
    <p:sldId id="288" r:id="rId30"/>
    <p:sldId id="28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76" d="100"/>
          <a:sy n="76" d="100"/>
        </p:scale>
        <p:origin x="1651"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CB364-BCDC-46F7-BFE3-E0E831978470}" type="datetimeFigureOut">
              <a:rPr lang="en-IN" smtClean="0"/>
              <a:t>28-04-25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5AADD-F1CB-497F-A268-95D4274EB277}" type="slidenum">
              <a:rPr lang="en-IN" smtClean="0"/>
              <a:t>‹#›</a:t>
            </a:fld>
            <a:endParaRPr lang="en-IN"/>
          </a:p>
        </p:txBody>
      </p:sp>
    </p:spTree>
    <p:extLst>
      <p:ext uri="{BB962C8B-B14F-4D97-AF65-F5344CB8AC3E}">
        <p14:creationId xmlns:p14="http://schemas.microsoft.com/office/powerpoint/2010/main" val="4221198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B6CE7-444E-440E-B524-61F3AFEB8168}" type="datetimeFigureOut">
              <a:rPr lang="en-IN" smtClean="0"/>
              <a:t>28-04-25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3778720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B6CE7-444E-440E-B524-61F3AFEB8168}" type="datetimeFigureOut">
              <a:rPr lang="en-IN" smtClean="0"/>
              <a:t>28-04-25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102480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B6CE7-444E-440E-B524-61F3AFEB8168}" type="datetimeFigureOut">
              <a:rPr lang="en-IN" smtClean="0"/>
              <a:t>28-04-25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112234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B6CE7-444E-440E-B524-61F3AFEB8168}" type="datetimeFigureOut">
              <a:rPr lang="en-IN" smtClean="0"/>
              <a:t>28-04-25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1605359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B6CE7-444E-440E-B524-61F3AFEB8168}" type="datetimeFigureOut">
              <a:rPr lang="en-IN" smtClean="0"/>
              <a:t>28-04-25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391770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2B6CE7-444E-440E-B524-61F3AFEB8168}" type="datetimeFigureOut">
              <a:rPr lang="en-IN" smtClean="0"/>
              <a:t>28-04-25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1127869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2B6CE7-444E-440E-B524-61F3AFEB8168}" type="datetimeFigureOut">
              <a:rPr lang="en-IN" smtClean="0"/>
              <a:t>28-04-25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744905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2B6CE7-444E-440E-B524-61F3AFEB8168}" type="datetimeFigureOut">
              <a:rPr lang="en-IN" smtClean="0"/>
              <a:t>28-04-25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136825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B6CE7-444E-440E-B524-61F3AFEB8168}" type="datetimeFigureOut">
              <a:rPr lang="en-IN" smtClean="0"/>
              <a:t>28-04-25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698619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B6CE7-444E-440E-B524-61F3AFEB8168}" type="datetimeFigureOut">
              <a:rPr lang="en-IN" smtClean="0"/>
              <a:t>28-04-25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3715989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2B6CE7-444E-440E-B524-61F3AFEB8168}" type="datetimeFigureOut">
              <a:rPr lang="en-IN" smtClean="0"/>
              <a:t>28-04-25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E95E51-DF9F-4134-A5B1-F8CEEB7DFC5A}" type="slidenum">
              <a:rPr lang="en-IN" smtClean="0"/>
              <a:t>‹#›</a:t>
            </a:fld>
            <a:endParaRPr lang="en-IN"/>
          </a:p>
        </p:txBody>
      </p:sp>
    </p:spTree>
    <p:extLst>
      <p:ext uri="{BB962C8B-B14F-4D97-AF65-F5344CB8AC3E}">
        <p14:creationId xmlns:p14="http://schemas.microsoft.com/office/powerpoint/2010/main" val="16414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B6CE7-444E-440E-B524-61F3AFEB8168}" type="datetimeFigureOut">
              <a:rPr lang="en-IN" smtClean="0"/>
              <a:t>28-04-25</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95E51-DF9F-4134-A5B1-F8CEEB7DFC5A}" type="slidenum">
              <a:rPr lang="en-IN" smtClean="0"/>
              <a:t>‹#›</a:t>
            </a:fld>
            <a:endParaRPr lang="en-IN"/>
          </a:p>
        </p:txBody>
      </p:sp>
    </p:spTree>
    <p:extLst>
      <p:ext uri="{BB962C8B-B14F-4D97-AF65-F5344CB8AC3E}">
        <p14:creationId xmlns:p14="http://schemas.microsoft.com/office/powerpoint/2010/main" val="163138188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dreamstime.com/illustration/bank-loan.html" TargetMode="External"/><Relationship Id="rId5" Type="http://schemas.openxmlformats.org/officeDocument/2006/relationships/image" Target="../media/image2.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paymentcloudinc.com/blog/acquiring-bank-vs-issuing-bank/" TargetMode="External"/><Relationship Id="rId5" Type="http://schemas.openxmlformats.org/officeDocument/2006/relationships/image" Target="../media/image5.png"/><Relationship Id="rId4" Type="http://schemas.openxmlformats.org/officeDocument/2006/relationships/hyperlink" Target="https://ar.inspiredpencil.com/pictures-2023/to-lend-clipar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mxB6TJ3u942QSZwPdmyGUv1MUYxOYNYl/edit?usp=sharing&amp;ouid=111024730466744054638&amp;rtpof=true&amp;sd=tru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tlhvn.com/data-analysis-sve6.html" TargetMode="External"/><Relationship Id="rId5" Type="http://schemas.microsoft.com/office/2007/relationships/hdphoto" Target="../media/hdphoto2.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213359" y="2882402"/>
            <a:ext cx="8717280" cy="789741"/>
          </a:xfrm>
          <a:prstGeom prst="rect">
            <a:avLst/>
          </a:prstGeom>
          <a:noFill/>
          <a:ln>
            <a:noFill/>
          </a:ln>
          <a:effectLst>
            <a:outerShdw blurRad="25400">
              <a:srgbClr val="000000">
                <a:alpha val="45882"/>
              </a:srgbClr>
            </a:outerShdw>
          </a:effectLst>
        </p:spPr>
        <p:txBody>
          <a:bodyPr spcFirstLastPara="1" vert="horz" wrap="square" lIns="68569" tIns="34275" rIns="68569" bIns="34275" rtlCol="0" anchor="b" anchorCtr="0">
            <a:noAutofit/>
          </a:bodyPr>
          <a:lstStyle/>
          <a:p>
            <a:pPr>
              <a:spcBef>
                <a:spcPts val="0"/>
              </a:spcBef>
              <a:buClr>
                <a:srgbClr val="00B0F0"/>
              </a:buClr>
              <a:buSzPts val="5400"/>
            </a:pPr>
            <a:r>
              <a:rPr lang="en-US" sz="5400" b="1" dirty="0">
                <a:solidFill>
                  <a:srgbClr val="00B0F0"/>
                </a:solidFill>
                <a:latin typeface="Arial Rounded MT Bold" panose="020F0704030504030204" pitchFamily="34" charset="0"/>
                <a:ea typeface="Arial Rounded"/>
                <a:cs typeface="Arial Rounded"/>
                <a:sym typeface="Arial Rounded"/>
              </a:rPr>
              <a:t>Bank Loan Case Study</a:t>
            </a:r>
            <a:endParaRPr sz="5400" b="1" dirty="0">
              <a:solidFill>
                <a:srgbClr val="00B0F0"/>
              </a:solidFill>
              <a:latin typeface="Arial Rounded MT Bold" panose="020F0704030504030204" pitchFamily="34" charset="0"/>
              <a:ea typeface="Arial Rounded"/>
              <a:cs typeface="Arial Rounded"/>
              <a:sym typeface="Arial Rounded"/>
            </a:endParaRPr>
          </a:p>
        </p:txBody>
      </p:sp>
      <p:sp>
        <p:nvSpPr>
          <p:cNvPr id="145" name="Google Shape;145;p1"/>
          <p:cNvSpPr txBox="1">
            <a:spLocks noGrp="1"/>
          </p:cNvSpPr>
          <p:nvPr>
            <p:ph type="subTitle" idx="1"/>
          </p:nvPr>
        </p:nvSpPr>
        <p:spPr>
          <a:xfrm>
            <a:off x="1916990" y="5844222"/>
            <a:ext cx="5310020" cy="697737"/>
          </a:xfrm>
          <a:prstGeom prst="rect">
            <a:avLst/>
          </a:prstGeom>
          <a:noFill/>
          <a:ln>
            <a:noFill/>
          </a:ln>
          <a:effectLst>
            <a:outerShdw blurRad="25400">
              <a:srgbClr val="000000">
                <a:alpha val="45882"/>
              </a:srgbClr>
            </a:outerShdw>
          </a:effectLst>
        </p:spPr>
        <p:txBody>
          <a:bodyPr spcFirstLastPara="1" vert="horz" wrap="square" lIns="68569" tIns="34275" rIns="68569" bIns="34275" rtlCol="0" anchor="t" anchorCtr="0">
            <a:normAutofit fontScale="92500" lnSpcReduction="10000"/>
          </a:bodyPr>
          <a:lstStyle/>
          <a:p>
            <a:pPr>
              <a:spcBef>
                <a:spcPts val="0"/>
              </a:spcBef>
              <a:buSzPts val="1400"/>
            </a:pPr>
            <a:r>
              <a:rPr lang="en-US" sz="2200" b="1" dirty="0">
                <a:solidFill>
                  <a:srgbClr val="989898"/>
                </a:solidFill>
                <a:latin typeface="Abadi" panose="020B0604020104020204" pitchFamily="34" charset="0"/>
                <a:ea typeface="Arial"/>
                <a:cs typeface="Arial"/>
                <a:sym typeface="Arial"/>
              </a:rPr>
              <a:t>Prepared by : Shivam Singh</a:t>
            </a:r>
            <a:endParaRPr sz="2200" dirty="0">
              <a:latin typeface="Abadi" panose="020B0604020104020204" pitchFamily="34" charset="0"/>
            </a:endParaRPr>
          </a:p>
          <a:p>
            <a:pPr>
              <a:buSzPts val="1400"/>
            </a:pPr>
            <a:r>
              <a:rPr lang="en-US" sz="2200" b="1" dirty="0">
                <a:solidFill>
                  <a:srgbClr val="989898"/>
                </a:solidFill>
                <a:latin typeface="Abadi" panose="020B0604020104020204" pitchFamily="34" charset="0"/>
                <a:ea typeface="Arial"/>
                <a:cs typeface="Arial"/>
                <a:sym typeface="Arial"/>
              </a:rPr>
              <a:t>Email id: Shivamkumsingh@gmail.com</a:t>
            </a:r>
            <a:endParaRPr sz="2200" dirty="0">
              <a:latin typeface="Abadi" panose="020B0604020104020204" pitchFamily="34" charset="0"/>
            </a:endParaRPr>
          </a:p>
          <a:p>
            <a:pPr>
              <a:buSzPts val="1400"/>
            </a:pPr>
            <a:endParaRPr dirty="0"/>
          </a:p>
        </p:txBody>
      </p:sp>
      <p:pic>
        <p:nvPicPr>
          <p:cNvPr id="5" name="Picture 4">
            <a:extLst>
              <a:ext uri="{FF2B5EF4-FFF2-40B4-BE49-F238E27FC236}">
                <a16:creationId xmlns:a16="http://schemas.microsoft.com/office/drawing/2014/main" id="{648CD42F-4E7F-4337-A2A7-ADA9C62F284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4709" t="3423" r="3633" b="3434"/>
          <a:stretch/>
        </p:blipFill>
        <p:spPr>
          <a:xfrm>
            <a:off x="3112601" y="235973"/>
            <a:ext cx="2918797" cy="257463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F1481B7-F1C3-4638-9942-BB39F708F3D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489130" y="3946030"/>
            <a:ext cx="2165740" cy="162430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F6889F-86C3-412A-89C8-077A7AD7F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893" y="3429000"/>
            <a:ext cx="2715592" cy="323931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63F8811-D1E9-4ACD-AED6-8DA153F90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240" y="1809344"/>
            <a:ext cx="2710743" cy="323931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58BEBEF-4AE5-4B93-9ED9-DE89DE7E2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15" y="189688"/>
            <a:ext cx="2666816" cy="3239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903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0C321E-6273-4A2B-9F1A-3666EF67562F}"/>
              </a:ext>
            </a:extLst>
          </p:cNvPr>
          <p:cNvSpPr txBox="1"/>
          <p:nvPr/>
        </p:nvSpPr>
        <p:spPr>
          <a:xfrm>
            <a:off x="142240" y="135325"/>
            <a:ext cx="8859520" cy="7263527"/>
          </a:xfrm>
          <a:prstGeom prst="rect">
            <a:avLst/>
          </a:prstGeom>
          <a:noFill/>
        </p:spPr>
        <p:txBody>
          <a:bodyPr wrap="square">
            <a:spAutoFit/>
          </a:bodyPr>
          <a:lstStyle/>
          <a:p>
            <a:pPr marL="285750" indent="-285750">
              <a:buFont typeface="Wingdings" panose="05000000000000000000" pitchFamily="2" charset="2"/>
              <a:buChar char="q"/>
            </a:pPr>
            <a:r>
              <a:rPr lang="en-US" sz="1600" dirty="0">
                <a:solidFill>
                  <a:srgbClr val="33CC33"/>
                </a:solidFill>
                <a:latin typeface="Abadi" panose="020B0604020104020204" pitchFamily="34" charset="0"/>
              </a:rPr>
              <a:t>AMT_INCOME_TOTAL (Total Income):</a:t>
            </a:r>
            <a:r>
              <a:rPr lang="en-US" sz="1600" b="1" dirty="0">
                <a:solidFill>
                  <a:srgbClr val="33CC33"/>
                </a:solidFill>
                <a:latin typeface="Abadi" panose="020B0604020104020204" pitchFamily="34" charset="0"/>
              </a:rPr>
              <a:t>	</a:t>
            </a:r>
            <a:r>
              <a:rPr lang="en-US" sz="1600" dirty="0">
                <a:latin typeface="Abadi" panose="020B0604020104020204" pitchFamily="34" charset="0"/>
              </a:rPr>
              <a:t>				</a:t>
            </a:r>
          </a:p>
          <a:p>
            <a:r>
              <a:rPr lang="en-US" sz="1600" dirty="0">
                <a:latin typeface="Abadi" panose="020B0604020104020204" pitchFamily="34" charset="0"/>
              </a:rPr>
              <a:t>Median: 145,800					</a:t>
            </a:r>
          </a:p>
          <a:p>
            <a:r>
              <a:rPr lang="en-US" sz="1600" dirty="0">
                <a:latin typeface="Abadi" panose="020B0604020104020204" pitchFamily="34" charset="0"/>
              </a:rPr>
              <a:t>Mean (X): 164,790 — greater than the median → shows right-skewed distribution			</a:t>
            </a:r>
          </a:p>
          <a:p>
            <a:r>
              <a:rPr lang="en-US" sz="1600" dirty="0">
                <a:latin typeface="Abadi" panose="020B0604020104020204" pitchFamily="34" charset="0"/>
              </a:rPr>
              <a:t>Upper bound (for outliers): 337,500					</a:t>
            </a:r>
          </a:p>
          <a:p>
            <a:r>
              <a:rPr lang="en-US" sz="1600" dirty="0">
                <a:solidFill>
                  <a:srgbClr val="33CC33"/>
                </a:solidFill>
                <a:latin typeface="Abadi" panose="020B0604020104020204" pitchFamily="34" charset="0"/>
              </a:rPr>
              <a:t>Outliers: </a:t>
            </a:r>
            <a:r>
              <a:rPr lang="en-US" sz="1600" dirty="0">
                <a:latin typeface="Abadi" panose="020B0604020104020204" pitchFamily="34" charset="0"/>
              </a:rPr>
              <a:t>Any values above 337,500			</a:t>
            </a:r>
          </a:p>
          <a:p>
            <a:r>
              <a:rPr lang="en-US" sz="1600" dirty="0">
                <a:latin typeface="Abadi" panose="020B0604020104020204" pitchFamily="34" charset="0"/>
              </a:rPr>
              <a:t>						</a:t>
            </a:r>
          </a:p>
          <a:p>
            <a:r>
              <a:rPr lang="en-US" sz="1600" dirty="0">
                <a:latin typeface="Abadi" panose="020B0604020104020204" pitchFamily="34" charset="0"/>
              </a:rPr>
              <a:t>The income distribution is positively skewed, meaning a few applicants have very high income, pulling the mean higher than the median.		</a:t>
            </a:r>
          </a:p>
          <a:p>
            <a:endParaRPr lang="en-US" sz="1600" dirty="0">
              <a:latin typeface="Abadi" panose="020B0604020104020204" pitchFamily="34" charset="0"/>
            </a:endParaRPr>
          </a:p>
          <a:p>
            <a:pPr marL="285750" indent="-285750">
              <a:buFont typeface="Wingdings" panose="05000000000000000000" pitchFamily="2" charset="2"/>
              <a:buChar char="q"/>
            </a:pPr>
            <a:r>
              <a:rPr lang="en-US" sz="1600" dirty="0">
                <a:solidFill>
                  <a:srgbClr val="33CC33"/>
                </a:solidFill>
                <a:latin typeface="Abadi" panose="020B0604020104020204" pitchFamily="34" charset="0"/>
              </a:rPr>
              <a:t>AMT_CREDIT (Credit Amount):	</a:t>
            </a:r>
            <a:r>
              <a:rPr lang="en-US" sz="1600" dirty="0">
                <a:latin typeface="Abadi" panose="020B0604020104020204" pitchFamily="34" charset="0"/>
              </a:rPr>
              <a:t>				</a:t>
            </a:r>
          </a:p>
          <a:p>
            <a:r>
              <a:rPr lang="en-US" sz="1600" dirty="0">
                <a:latin typeface="Abadi" panose="020B0604020104020204" pitchFamily="34" charset="0"/>
              </a:rPr>
              <a:t>Median: 514777.5					</a:t>
            </a:r>
          </a:p>
          <a:p>
            <a:r>
              <a:rPr lang="en-US" sz="1600" dirty="0">
                <a:latin typeface="Abadi" panose="020B0604020104020204" pitchFamily="34" charset="0"/>
              </a:rPr>
              <a:t>Mean (X): 651010.5					</a:t>
            </a:r>
          </a:p>
          <a:p>
            <a:r>
              <a:rPr lang="en-US" sz="1600" dirty="0">
                <a:latin typeface="Abadi" panose="020B0604020104020204" pitchFamily="34" charset="0"/>
              </a:rPr>
              <a:t>Upper bound (for outliers): 1,616625					</a:t>
            </a:r>
          </a:p>
          <a:p>
            <a:r>
              <a:rPr lang="en-US" sz="1600" dirty="0">
                <a:solidFill>
                  <a:srgbClr val="33CC33"/>
                </a:solidFill>
                <a:latin typeface="Abadi" panose="020B0604020104020204" pitchFamily="34" charset="0"/>
              </a:rPr>
              <a:t>Outliers: </a:t>
            </a:r>
            <a:r>
              <a:rPr lang="en-US" sz="1600" dirty="0">
                <a:latin typeface="Abadi" panose="020B0604020104020204" pitchFamily="34" charset="0"/>
              </a:rPr>
              <a:t>Any values above 1,616625			</a:t>
            </a:r>
          </a:p>
          <a:p>
            <a:r>
              <a:rPr lang="en-US" sz="1600" dirty="0">
                <a:latin typeface="Abadi" panose="020B0604020104020204" pitchFamily="34" charset="0"/>
              </a:rPr>
              <a:t>					</a:t>
            </a:r>
          </a:p>
          <a:p>
            <a:r>
              <a:rPr lang="en-US" sz="1600" dirty="0">
                <a:latin typeface="Abadi" panose="020B0604020104020204" pitchFamily="34" charset="0"/>
              </a:rPr>
              <a:t>The credit amounts are wide-ranging, with a few very large loans being clear outliers. This may be due to mortgage or business loans.	</a:t>
            </a:r>
          </a:p>
          <a:p>
            <a:endParaRPr lang="en-US" sz="1600" b="1" dirty="0">
              <a:solidFill>
                <a:srgbClr val="33CC33"/>
              </a:solidFill>
              <a:latin typeface="Abadi" panose="020B0604020104020204" pitchFamily="34" charset="0"/>
            </a:endParaRPr>
          </a:p>
          <a:p>
            <a:pPr marL="285750" indent="-285750">
              <a:buFont typeface="Wingdings" panose="05000000000000000000" pitchFamily="2" charset="2"/>
              <a:buChar char="q"/>
            </a:pPr>
            <a:r>
              <a:rPr lang="en-US" sz="1600" dirty="0">
                <a:solidFill>
                  <a:srgbClr val="33CC33"/>
                </a:solidFill>
                <a:latin typeface="Abadi" panose="020B0604020104020204" pitchFamily="34" charset="0"/>
              </a:rPr>
              <a:t>AMT_ANNUITY (Annuity Amount):</a:t>
            </a:r>
            <a:r>
              <a:rPr lang="en-US" sz="1600" dirty="0">
                <a:latin typeface="Abadi" panose="020B0604020104020204" pitchFamily="34" charset="0"/>
              </a:rPr>
              <a:t>				</a:t>
            </a:r>
          </a:p>
          <a:p>
            <a:r>
              <a:rPr lang="en-US" sz="1600" dirty="0">
                <a:latin typeface="Abadi" panose="020B0604020104020204" pitchFamily="34" charset="0"/>
              </a:rPr>
              <a:t>Median: ₹24939					</a:t>
            </a:r>
          </a:p>
          <a:p>
            <a:r>
              <a:rPr lang="en-US" sz="1600" dirty="0">
                <a:latin typeface="Abadi" panose="020B0604020104020204" pitchFamily="34" charset="0"/>
              </a:rPr>
              <a:t>Mean (X): ₹27969.75					</a:t>
            </a:r>
          </a:p>
          <a:p>
            <a:r>
              <a:rPr lang="en-US" sz="1600" dirty="0">
                <a:latin typeface="Abadi" panose="020B0604020104020204" pitchFamily="34" charset="0"/>
              </a:rPr>
              <a:t>Upper bound (for outliers): ₹61805.25					</a:t>
            </a:r>
          </a:p>
          <a:p>
            <a:r>
              <a:rPr lang="en-US" sz="1600" dirty="0">
                <a:solidFill>
                  <a:srgbClr val="33CC33"/>
                </a:solidFill>
                <a:latin typeface="Abadi" panose="020B0604020104020204" pitchFamily="34" charset="0"/>
              </a:rPr>
              <a:t>Outliers: </a:t>
            </a:r>
            <a:r>
              <a:rPr lang="en-US" sz="1600" dirty="0">
                <a:latin typeface="Abadi" panose="020B0604020104020204" pitchFamily="34" charset="0"/>
              </a:rPr>
              <a:t>Any values above ₹61805.25			</a:t>
            </a:r>
          </a:p>
          <a:p>
            <a:r>
              <a:rPr lang="en-US" sz="1600" dirty="0">
                <a:latin typeface="Abadi" panose="020B0604020104020204" pitchFamily="34" charset="0"/>
              </a:rPr>
              <a:t>				</a:t>
            </a:r>
          </a:p>
          <a:p>
            <a:r>
              <a:rPr lang="en-US" sz="1600" dirty="0">
                <a:latin typeface="Abadi" panose="020B0604020104020204" pitchFamily="34" charset="0"/>
              </a:rPr>
              <a:t>Annuity values are more concentrated, but some applicants have very high annuities, which could indicate expensive loan terms or high-value loans.			</a:t>
            </a:r>
          </a:p>
          <a:p>
            <a:r>
              <a:rPr lang="en-US" sz="1600" dirty="0">
                <a:latin typeface="Abadi" panose="020B0604020104020204" pitchFamily="34" charset="0"/>
              </a:rPr>
              <a:t>		</a:t>
            </a:r>
          </a:p>
          <a:p>
            <a:r>
              <a:rPr lang="en-US" dirty="0"/>
              <a:t>	</a:t>
            </a:r>
          </a:p>
        </p:txBody>
      </p:sp>
    </p:spTree>
    <p:extLst>
      <p:ext uri="{BB962C8B-B14F-4D97-AF65-F5344CB8AC3E}">
        <p14:creationId xmlns:p14="http://schemas.microsoft.com/office/powerpoint/2010/main" val="240852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9"/>
          <p:cNvSpPr txBox="1"/>
          <p:nvPr/>
        </p:nvSpPr>
        <p:spPr>
          <a:xfrm>
            <a:off x="0" y="92773"/>
            <a:ext cx="9144000"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dirty="0">
                <a:solidFill>
                  <a:srgbClr val="33CC33"/>
                </a:solidFill>
                <a:latin typeface="Abadi" panose="020B0604020104020204" pitchFamily="34" charset="0"/>
                <a:ea typeface="Arial Rounded"/>
                <a:cs typeface="Arial Rounded"/>
                <a:sym typeface="Arial Rounded"/>
              </a:rPr>
              <a:t>C. Analyze Data Imbalance: </a:t>
            </a:r>
            <a:r>
              <a:rPr lang="en-US" sz="1800" dirty="0">
                <a:solidFill>
                  <a:schemeClr val="lt1"/>
                </a:solidFill>
                <a:latin typeface="Abadi" panose="020B0604020104020204" pitchFamily="34" charset="0"/>
                <a:ea typeface="Arial Rounded"/>
                <a:cs typeface="Arial Rounded"/>
                <a:sym typeface="Arial Rounded"/>
              </a:rPr>
              <a:t>Determine if there is data imbalance in the loan application dataset and calculate the ratio of data imbalance using Excel functions.</a:t>
            </a:r>
            <a:endParaRPr sz="1800" dirty="0">
              <a:solidFill>
                <a:schemeClr val="lt1"/>
              </a:solidFill>
              <a:latin typeface="Abadi" panose="020B0604020104020204" pitchFamily="34" charset="0"/>
              <a:ea typeface="Arial Rounded"/>
              <a:cs typeface="Arial Rounded"/>
              <a:sym typeface="Arial Rounded"/>
            </a:endParaRPr>
          </a:p>
        </p:txBody>
      </p:sp>
      <p:pic>
        <p:nvPicPr>
          <p:cNvPr id="3" name="Picture 2">
            <a:extLst>
              <a:ext uri="{FF2B5EF4-FFF2-40B4-BE49-F238E27FC236}">
                <a16:creationId xmlns:a16="http://schemas.microsoft.com/office/drawing/2014/main" id="{6DD19AEF-7FBC-4358-A214-8A48071D3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154" y="739063"/>
            <a:ext cx="2819684" cy="85091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6488158-CBD7-43B7-8CBF-8508F37363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758" y="1681157"/>
            <a:ext cx="4722475" cy="3146227"/>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DA97AB23-15ED-4916-A978-E168D0E7E114}"/>
              </a:ext>
            </a:extLst>
          </p:cNvPr>
          <p:cNvSpPr txBox="1"/>
          <p:nvPr/>
        </p:nvSpPr>
        <p:spPr>
          <a:xfrm>
            <a:off x="195577" y="4918568"/>
            <a:ext cx="8752840" cy="1846659"/>
          </a:xfrm>
          <a:prstGeom prst="rect">
            <a:avLst/>
          </a:prstGeom>
          <a:noFill/>
        </p:spPr>
        <p:txBody>
          <a:bodyPr wrap="square">
            <a:spAutoFit/>
          </a:bodyPr>
          <a:lstStyle/>
          <a:p>
            <a:r>
              <a:rPr lang="en-US" sz="1600" dirty="0">
                <a:latin typeface="Abadi" panose="020B0604020104020204" pitchFamily="34" charset="0"/>
              </a:rPr>
              <a:t>                                                   </a:t>
            </a:r>
            <a:r>
              <a:rPr lang="en-US" sz="1600" dirty="0">
                <a:solidFill>
                  <a:srgbClr val="33CC33"/>
                </a:solidFill>
                <a:latin typeface="Abadi" panose="020B0604020104020204" pitchFamily="34" charset="0"/>
              </a:rPr>
              <a:t>Value	        Count	</a:t>
            </a:r>
            <a:r>
              <a:rPr lang="en-US" sz="1600" dirty="0">
                <a:latin typeface="Abadi" panose="020B0604020104020204" pitchFamily="34" charset="0"/>
              </a:rPr>
              <a:t>							</a:t>
            </a:r>
          </a:p>
          <a:p>
            <a:r>
              <a:rPr lang="en-US" sz="1600" dirty="0">
                <a:latin typeface="Abadi" panose="020B0604020104020204" pitchFamily="34" charset="0"/>
              </a:rPr>
              <a:t>                                                      0	        45,973 (Non-defaulters)					</a:t>
            </a:r>
          </a:p>
          <a:p>
            <a:r>
              <a:rPr lang="en-US" sz="1600" dirty="0">
                <a:latin typeface="Abadi" panose="020B0604020104020204" pitchFamily="34" charset="0"/>
              </a:rPr>
              <a:t>                                                      1	        4,026 (Defaulters)																								</a:t>
            </a:r>
          </a:p>
          <a:p>
            <a:pPr marL="285750" indent="-285750">
              <a:buFont typeface="Wingdings" panose="05000000000000000000" pitchFamily="2" charset="2"/>
              <a:buChar char="q"/>
            </a:pPr>
            <a:r>
              <a:rPr lang="en-US" sz="1600" dirty="0">
                <a:latin typeface="Abadi" panose="020B0604020104020204" pitchFamily="34" charset="0"/>
              </a:rPr>
              <a:t>The dataset is highly imbalanced with only about 8 % of applicants being defaulters.	</a:t>
            </a:r>
          </a:p>
          <a:p>
            <a:pPr marL="285750" indent="-285750">
              <a:buFont typeface="Wingdings" panose="05000000000000000000" pitchFamily="2" charset="2"/>
              <a:buChar char="q"/>
            </a:pPr>
            <a:r>
              <a:rPr lang="en-US" sz="1600" dirty="0">
                <a:latin typeface="Abadi" panose="020B0604020104020204" pitchFamily="34" charset="0"/>
              </a:rPr>
              <a:t>This imbalance can affect machine learning models by biasing them toward the majority class (non-defaulters).	</a:t>
            </a:r>
            <a:r>
              <a:rPr lang="en-US"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5C52FF-FC66-4418-A793-40EA52590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180" y="1349402"/>
            <a:ext cx="5523638" cy="346180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0FA0091-92FF-4F4D-8049-9AA8196E31DB}"/>
              </a:ext>
            </a:extLst>
          </p:cNvPr>
          <p:cNvPicPr>
            <a:picLocks noChangeAspect="1"/>
          </p:cNvPicPr>
          <p:nvPr/>
        </p:nvPicPr>
        <p:blipFill rotWithShape="1">
          <a:blip r:embed="rId3">
            <a:extLst>
              <a:ext uri="{28A0092B-C50C-407E-A947-70E740481C1C}">
                <a14:useLocalDpi xmlns:a14="http://schemas.microsoft.com/office/drawing/2010/main" val="0"/>
              </a:ext>
            </a:extLst>
          </a:blip>
          <a:srcRect l="805"/>
          <a:stretch/>
        </p:blipFill>
        <p:spPr>
          <a:xfrm>
            <a:off x="2414505" y="305642"/>
            <a:ext cx="4314989" cy="84059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03152D8-0292-467F-81E4-B412CA653F10}"/>
              </a:ext>
            </a:extLst>
          </p:cNvPr>
          <p:cNvSpPr txBox="1"/>
          <p:nvPr/>
        </p:nvSpPr>
        <p:spPr>
          <a:xfrm>
            <a:off x="172720" y="5014368"/>
            <a:ext cx="8575040" cy="1600438"/>
          </a:xfrm>
          <a:prstGeom prst="rect">
            <a:avLst/>
          </a:prstGeom>
          <a:noFill/>
        </p:spPr>
        <p:txBody>
          <a:bodyPr wrap="square">
            <a:spAutoFit/>
          </a:bodyPr>
          <a:lstStyle/>
          <a:p>
            <a:r>
              <a:rPr lang="en-US" sz="1600" dirty="0">
                <a:solidFill>
                  <a:srgbClr val="33CC33"/>
                </a:solidFill>
                <a:latin typeface="Abadi" panose="020B0604020104020204" pitchFamily="34" charset="0"/>
              </a:rPr>
              <a:t>                                            Contract Type	               Count		</a:t>
            </a:r>
            <a:r>
              <a:rPr lang="en-US" sz="1600" dirty="0">
                <a:latin typeface="Abadi" panose="020B0604020104020204" pitchFamily="34" charset="0"/>
              </a:rPr>
              <a:t>		</a:t>
            </a:r>
          </a:p>
          <a:p>
            <a:r>
              <a:rPr lang="en-US" sz="1600" dirty="0">
                <a:latin typeface="Abadi" panose="020B0604020104020204" pitchFamily="34" charset="0"/>
              </a:rPr>
              <a:t>                                               Cash loans	            Very High		</a:t>
            </a:r>
          </a:p>
          <a:p>
            <a:r>
              <a:rPr lang="en-US" sz="1600" dirty="0">
                <a:latin typeface="Abadi" panose="020B0604020104020204" pitchFamily="34" charset="0"/>
              </a:rPr>
              <a:t>                                               Revolving loans	     Much Lower				</a:t>
            </a:r>
          </a:p>
          <a:p>
            <a:r>
              <a:rPr lang="en-US" sz="1600" dirty="0">
                <a:latin typeface="Abadi" panose="020B0604020104020204" pitchFamily="34" charset="0"/>
              </a:rPr>
              <a:t>													</a:t>
            </a:r>
          </a:p>
          <a:p>
            <a:pPr marL="285750" indent="-285750">
              <a:buFont typeface="Wingdings" panose="05000000000000000000" pitchFamily="2" charset="2"/>
              <a:buChar char="q"/>
            </a:pPr>
            <a:r>
              <a:rPr lang="en-US" sz="1600" dirty="0">
                <a:latin typeface="Abadi" panose="020B0604020104020204" pitchFamily="34" charset="0"/>
              </a:rPr>
              <a:t>Cash loans dominate the dataset.									</a:t>
            </a:r>
          </a:p>
          <a:p>
            <a:pPr marL="285750" indent="-285750">
              <a:buFont typeface="Wingdings" panose="05000000000000000000" pitchFamily="2" charset="2"/>
              <a:buChar char="q"/>
            </a:pPr>
            <a:r>
              <a:rPr lang="en-US" sz="1600" dirty="0">
                <a:latin typeface="Abadi" panose="020B0604020104020204" pitchFamily="34" charset="0"/>
              </a:rPr>
              <a:t>Revolving loans are present but in much smaller numbers.</a:t>
            </a:r>
            <a:r>
              <a:rPr lang="en-US" sz="1400" dirty="0">
                <a:latin typeface="Abadi" panose="020B0604020104020204" pitchFamily="34" charset="0"/>
              </a:rPr>
              <a:t>	</a:t>
            </a:r>
            <a:r>
              <a:rPr lang="en-US" dirty="0"/>
              <a:t>				</a:t>
            </a:r>
          </a:p>
        </p:txBody>
      </p:sp>
    </p:spTree>
    <p:extLst>
      <p:ext uri="{BB962C8B-B14F-4D97-AF65-F5344CB8AC3E}">
        <p14:creationId xmlns:p14="http://schemas.microsoft.com/office/powerpoint/2010/main" val="211294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2A352-4AEF-45D3-AF2E-F93713057650}"/>
              </a:ext>
            </a:extLst>
          </p:cNvPr>
          <p:cNvPicPr>
            <a:picLocks noChangeAspect="1"/>
          </p:cNvPicPr>
          <p:nvPr/>
        </p:nvPicPr>
        <p:blipFill rotWithShape="1">
          <a:blip r:embed="rId2">
            <a:extLst>
              <a:ext uri="{28A0092B-C50C-407E-A947-70E740481C1C}">
                <a14:useLocalDpi xmlns:a14="http://schemas.microsoft.com/office/drawing/2010/main" val="0"/>
              </a:ext>
            </a:extLst>
          </a:blip>
          <a:srcRect l="1084"/>
          <a:stretch/>
        </p:blipFill>
        <p:spPr>
          <a:xfrm>
            <a:off x="2774429" y="138934"/>
            <a:ext cx="3595141" cy="135271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9533FEA-DF2A-423D-B543-07F1C4CAA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842" y="1560560"/>
            <a:ext cx="4727193" cy="3065625"/>
          </a:xfrm>
          <a:prstGeom prst="rect">
            <a:avLst/>
          </a:prstGeom>
        </p:spPr>
      </p:pic>
      <p:sp>
        <p:nvSpPr>
          <p:cNvPr id="9" name="TextBox 8">
            <a:extLst>
              <a:ext uri="{FF2B5EF4-FFF2-40B4-BE49-F238E27FC236}">
                <a16:creationId xmlns:a16="http://schemas.microsoft.com/office/drawing/2014/main" id="{84A2CC21-BEB1-4E2F-8068-C6AF789F6179}"/>
              </a:ext>
            </a:extLst>
          </p:cNvPr>
          <p:cNvSpPr txBox="1"/>
          <p:nvPr/>
        </p:nvSpPr>
        <p:spPr>
          <a:xfrm>
            <a:off x="375918" y="4678085"/>
            <a:ext cx="8575040" cy="2092881"/>
          </a:xfrm>
          <a:prstGeom prst="rect">
            <a:avLst/>
          </a:prstGeom>
          <a:noFill/>
        </p:spPr>
        <p:txBody>
          <a:bodyPr wrap="square">
            <a:spAutoFit/>
          </a:bodyPr>
          <a:lstStyle/>
          <a:p>
            <a:r>
              <a:rPr lang="en-US" sz="1400" dirty="0"/>
              <a:t>                                                                      </a:t>
            </a:r>
            <a:r>
              <a:rPr lang="en-US" sz="1400" dirty="0">
                <a:solidFill>
                  <a:srgbClr val="33CC33"/>
                </a:solidFill>
              </a:rPr>
              <a:t>Status	                              Count</a:t>
            </a:r>
            <a:r>
              <a:rPr lang="en-US" sz="1400" dirty="0"/>
              <a:t>					</a:t>
            </a:r>
          </a:p>
          <a:p>
            <a:r>
              <a:rPr lang="en-US" sz="1400" dirty="0"/>
              <a:t>                                                                   Married	                    Very High (32,094)					</a:t>
            </a:r>
          </a:p>
          <a:p>
            <a:r>
              <a:rPr lang="en-US" sz="1400" dirty="0"/>
              <a:t>                                                                   Civil marriage	                    Medium (4859)					</a:t>
            </a:r>
          </a:p>
          <a:p>
            <a:r>
              <a:rPr lang="en-US" sz="1400" dirty="0"/>
              <a:t>                                                                   Single/not married	         High (7306)					</a:t>
            </a:r>
          </a:p>
          <a:p>
            <a:r>
              <a:rPr lang="en-US" sz="1400" dirty="0"/>
              <a:t>                                                                   Widow, Separated	         Low (2597)					</a:t>
            </a:r>
          </a:p>
          <a:p>
            <a:r>
              <a:rPr lang="en-US" sz="1400" dirty="0"/>
              <a:t>                                                                   Unknown	                     1					</a:t>
            </a:r>
          </a:p>
          <a:p>
            <a:r>
              <a:rPr lang="en-US" sz="1400" dirty="0"/>
              <a:t>															</a:t>
            </a:r>
          </a:p>
          <a:p>
            <a:pPr marL="285750" indent="-285750">
              <a:buFont typeface="Wingdings" panose="05000000000000000000" pitchFamily="2" charset="2"/>
              <a:buChar char="q"/>
            </a:pPr>
            <a:r>
              <a:rPr lang="en-US" sz="1400" dirty="0"/>
              <a:t>Married applicants make up the largest group by far.										</a:t>
            </a:r>
          </a:p>
          <a:p>
            <a:pPr marL="285750" indent="-285750">
              <a:buFont typeface="Wingdings" panose="05000000000000000000" pitchFamily="2" charset="2"/>
              <a:buChar char="q"/>
            </a:pPr>
            <a:r>
              <a:rPr lang="en-US" sz="1400" dirty="0"/>
              <a:t>Unknown is an outlier (only 1 record), which skews the ratio to 32,094.	</a:t>
            </a:r>
            <a:r>
              <a:rPr lang="en-US" dirty="0"/>
              <a:t>					</a:t>
            </a:r>
          </a:p>
        </p:txBody>
      </p:sp>
    </p:spTree>
    <p:extLst>
      <p:ext uri="{BB962C8B-B14F-4D97-AF65-F5344CB8AC3E}">
        <p14:creationId xmlns:p14="http://schemas.microsoft.com/office/powerpoint/2010/main" val="2522787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0"/>
          <p:cNvSpPr txBox="1"/>
          <p:nvPr/>
        </p:nvSpPr>
        <p:spPr>
          <a:xfrm>
            <a:off x="80387" y="44788"/>
            <a:ext cx="9073661"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dirty="0">
                <a:solidFill>
                  <a:srgbClr val="33CC33"/>
                </a:solidFill>
                <a:latin typeface="Abadi" panose="020B0604020104020204" pitchFamily="34" charset="0"/>
                <a:ea typeface="Arial Rounded"/>
                <a:cs typeface="Arial Rounded"/>
                <a:sym typeface="Arial Rounded"/>
              </a:rPr>
              <a:t>D. Perform Univariate, Segmented Univariate, and Bivariate Analysis: </a:t>
            </a:r>
            <a:r>
              <a:rPr lang="en-US" sz="1800" dirty="0">
                <a:solidFill>
                  <a:schemeClr val="lt1"/>
                </a:solidFill>
                <a:latin typeface="Abadi" panose="020B0604020104020204" pitchFamily="34" charset="0"/>
                <a:ea typeface="Arial Rounded"/>
                <a:cs typeface="Arial Rounded"/>
                <a:sym typeface="Arial Rounded"/>
              </a:rPr>
              <a:t>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endParaRPr sz="1800" dirty="0">
              <a:solidFill>
                <a:schemeClr val="lt1"/>
              </a:solidFill>
              <a:latin typeface="Abadi" panose="020B0604020104020204" pitchFamily="34" charset="0"/>
              <a:ea typeface="Arial Rounded"/>
              <a:cs typeface="Arial Rounded"/>
              <a:sym typeface="Arial Rounded"/>
            </a:endParaRPr>
          </a:p>
        </p:txBody>
      </p:sp>
      <p:pic>
        <p:nvPicPr>
          <p:cNvPr id="5" name="Picture 4">
            <a:extLst>
              <a:ext uri="{FF2B5EF4-FFF2-40B4-BE49-F238E27FC236}">
                <a16:creationId xmlns:a16="http://schemas.microsoft.com/office/drawing/2014/main" id="{7D26A131-8649-447C-8887-AAA6BCB6A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154" y="3524290"/>
            <a:ext cx="5555634" cy="31711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C182160-DA87-4F71-A7B3-A4CCF61E7405}"/>
              </a:ext>
            </a:extLst>
          </p:cNvPr>
          <p:cNvPicPr>
            <a:picLocks noChangeAspect="1"/>
          </p:cNvPicPr>
          <p:nvPr/>
        </p:nvPicPr>
        <p:blipFill rotWithShape="1">
          <a:blip r:embed="rId4">
            <a:extLst>
              <a:ext uri="{28A0092B-C50C-407E-A947-70E740481C1C}">
                <a14:useLocalDpi xmlns:a14="http://schemas.microsoft.com/office/drawing/2010/main" val="0"/>
              </a:ext>
            </a:extLst>
          </a:blip>
          <a:srcRect l="21114"/>
          <a:stretch/>
        </p:blipFill>
        <p:spPr>
          <a:xfrm>
            <a:off x="2451087" y="1773714"/>
            <a:ext cx="4241825" cy="1698058"/>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DE2ED4B2-8192-4F7C-A46D-6C2F5704984A}"/>
              </a:ext>
            </a:extLst>
          </p:cNvPr>
          <p:cNvSpPr txBox="1"/>
          <p:nvPr/>
        </p:nvSpPr>
        <p:spPr>
          <a:xfrm>
            <a:off x="2285497" y="1197976"/>
            <a:ext cx="4663440" cy="523220"/>
          </a:xfrm>
          <a:prstGeom prst="rect">
            <a:avLst/>
          </a:prstGeom>
          <a:solidFill>
            <a:srgbClr val="00B0F0"/>
          </a:solidFill>
        </p:spPr>
        <p:txBody>
          <a:bodyPr wrap="square" rtlCol="0">
            <a:spAutoFit/>
          </a:bodyPr>
          <a:lstStyle/>
          <a:p>
            <a:pPr algn="ctr"/>
            <a:r>
              <a:rPr lang="en-IN" sz="2800" b="1" dirty="0">
                <a:solidFill>
                  <a:schemeClr val="bg1"/>
                </a:solidFill>
                <a:latin typeface="Abadi" panose="020B0604020104020204" pitchFamily="34" charset="0"/>
              </a:rPr>
              <a:t>Univariate Analysis</a:t>
            </a:r>
          </a:p>
        </p:txBody>
      </p:sp>
      <p:sp>
        <p:nvSpPr>
          <p:cNvPr id="19" name="TextBox 18">
            <a:extLst>
              <a:ext uri="{FF2B5EF4-FFF2-40B4-BE49-F238E27FC236}">
                <a16:creationId xmlns:a16="http://schemas.microsoft.com/office/drawing/2014/main" id="{15153653-C5DE-460C-B5F3-2A6C27968233}"/>
              </a:ext>
            </a:extLst>
          </p:cNvPr>
          <p:cNvSpPr txBox="1"/>
          <p:nvPr/>
        </p:nvSpPr>
        <p:spPr>
          <a:xfrm>
            <a:off x="0" y="4325560"/>
            <a:ext cx="3394333" cy="2369880"/>
          </a:xfrm>
          <a:prstGeom prst="rect">
            <a:avLst/>
          </a:prstGeom>
          <a:noFill/>
        </p:spPr>
        <p:txBody>
          <a:bodyPr wrap="square">
            <a:spAutoFit/>
          </a:bodyPr>
          <a:lstStyle/>
          <a:p>
            <a:pPr marL="285750" indent="-285750" algn="just">
              <a:buFont typeface="Wingdings" panose="05000000000000000000" pitchFamily="2" charset="2"/>
              <a:buChar char="q"/>
            </a:pPr>
            <a:r>
              <a:rPr lang="en-US" sz="1400" dirty="0">
                <a:solidFill>
                  <a:srgbClr val="33CC33"/>
                </a:solidFill>
                <a:latin typeface="Abadi" panose="020B0604020104020204" pitchFamily="34" charset="0"/>
              </a:rPr>
              <a:t>AMT_INCOME_TOTAL :</a:t>
            </a:r>
            <a:r>
              <a:rPr lang="en-US" sz="1400" dirty="0">
                <a:latin typeface="Abadi" panose="020B0604020104020204" pitchFamily="34" charset="0"/>
              </a:rPr>
              <a:t>										</a:t>
            </a:r>
          </a:p>
          <a:p>
            <a:pPr marL="285750" indent="-285750" algn="just">
              <a:buFont typeface="Wingdings" panose="05000000000000000000" pitchFamily="2" charset="2"/>
              <a:buChar char="q"/>
            </a:pPr>
            <a:r>
              <a:rPr lang="en-US" sz="1400" dirty="0">
                <a:latin typeface="Abadi" panose="020B0604020104020204" pitchFamily="34" charset="0"/>
              </a:rPr>
              <a:t>Positively skewed (most values cluster on the lower end).				</a:t>
            </a:r>
          </a:p>
          <a:p>
            <a:pPr marL="285750" indent="-285750" algn="just">
              <a:buFont typeface="Wingdings" panose="05000000000000000000" pitchFamily="2" charset="2"/>
              <a:buChar char="q"/>
            </a:pPr>
            <a:r>
              <a:rPr lang="en-US" sz="1400" dirty="0">
                <a:latin typeface="Abadi" panose="020B0604020104020204" pitchFamily="34" charset="0"/>
              </a:rPr>
              <a:t>Majority of applicants fall in the 100,000 to 300,000 income range.	</a:t>
            </a:r>
          </a:p>
          <a:p>
            <a:pPr marL="285750" indent="-285750" algn="just">
              <a:buFont typeface="Wingdings" panose="05000000000000000000" pitchFamily="2" charset="2"/>
              <a:buChar char="q"/>
            </a:pPr>
            <a:r>
              <a:rPr lang="en-US" sz="1400" dirty="0">
                <a:latin typeface="Abadi" panose="020B0604020104020204" pitchFamily="34" charset="0"/>
              </a:rPr>
              <a:t>Very few applicants have income above 500,000 — indicating high-income values are outliers.	</a:t>
            </a:r>
            <a:r>
              <a:rPr lang="en-US"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D8667-DB96-479B-8136-0E046786F044}"/>
              </a:ext>
            </a:extLst>
          </p:cNvPr>
          <p:cNvPicPr>
            <a:picLocks noChangeAspect="1"/>
          </p:cNvPicPr>
          <p:nvPr/>
        </p:nvPicPr>
        <p:blipFill rotWithShape="1">
          <a:blip r:embed="rId2">
            <a:extLst>
              <a:ext uri="{28A0092B-C50C-407E-A947-70E740481C1C}">
                <a14:useLocalDpi xmlns:a14="http://schemas.microsoft.com/office/drawing/2010/main" val="0"/>
              </a:ext>
            </a:extLst>
          </a:blip>
          <a:srcRect l="13863"/>
          <a:stretch/>
        </p:blipFill>
        <p:spPr>
          <a:xfrm>
            <a:off x="3805370" y="649441"/>
            <a:ext cx="5129622" cy="204803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BB6D96D-6720-4D68-A30A-6E3B8C3E4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960" y="2996054"/>
            <a:ext cx="6334032" cy="359872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78FBE3B-44C6-495D-BC3E-406386253290}"/>
              </a:ext>
            </a:extLst>
          </p:cNvPr>
          <p:cNvSpPr txBox="1"/>
          <p:nvPr/>
        </p:nvSpPr>
        <p:spPr>
          <a:xfrm>
            <a:off x="209008" y="723109"/>
            <a:ext cx="3488414" cy="2123658"/>
          </a:xfrm>
          <a:prstGeom prst="rect">
            <a:avLst/>
          </a:prstGeom>
          <a:noFill/>
        </p:spPr>
        <p:txBody>
          <a:bodyPr wrap="square">
            <a:spAutoFit/>
          </a:bodyPr>
          <a:lstStyle/>
          <a:p>
            <a:pPr marL="285750" indent="-285750">
              <a:buFont typeface="Wingdings" panose="05000000000000000000" pitchFamily="2" charset="2"/>
              <a:buChar char="q"/>
            </a:pPr>
            <a:r>
              <a:rPr lang="en-US" sz="1600" dirty="0">
                <a:solidFill>
                  <a:srgbClr val="33CC33"/>
                </a:solidFill>
                <a:latin typeface="Abadi" panose="020B0604020104020204" pitchFamily="34" charset="0"/>
              </a:rPr>
              <a:t>AMT_CREDIT :</a:t>
            </a:r>
            <a:r>
              <a:rPr lang="en-US" sz="1600" dirty="0">
                <a:latin typeface="Abadi" panose="020B0604020104020204" pitchFamily="34" charset="0"/>
              </a:rPr>
              <a:t>				</a:t>
            </a:r>
          </a:p>
          <a:p>
            <a:r>
              <a:rPr lang="en-US" sz="1600" dirty="0">
                <a:latin typeface="Abadi" panose="020B0604020104020204" pitchFamily="34" charset="0"/>
              </a:rPr>
              <a:t>				</a:t>
            </a:r>
          </a:p>
          <a:p>
            <a:pPr marL="285750" indent="-285750">
              <a:buFont typeface="Wingdings" panose="05000000000000000000" pitchFamily="2" charset="2"/>
              <a:buChar char="q"/>
            </a:pPr>
            <a:r>
              <a:rPr lang="en-US" sz="1600" dirty="0">
                <a:latin typeface="Abadi" panose="020B0604020104020204" pitchFamily="34" charset="0"/>
              </a:rPr>
              <a:t>Similar skewed pattern.		</a:t>
            </a:r>
          </a:p>
          <a:p>
            <a:pPr marL="285750" indent="-285750">
              <a:buFont typeface="Wingdings" panose="05000000000000000000" pitchFamily="2" charset="2"/>
              <a:buChar char="q"/>
            </a:pPr>
            <a:r>
              <a:rPr lang="en-US" sz="1600" dirty="0">
                <a:latin typeface="Abadi" panose="020B0604020104020204" pitchFamily="34" charset="0"/>
              </a:rPr>
              <a:t>Most credit values are concentrated below 500,000.</a:t>
            </a:r>
          </a:p>
          <a:p>
            <a:pPr marL="285750" indent="-285750">
              <a:buFont typeface="Wingdings" panose="05000000000000000000" pitchFamily="2" charset="2"/>
              <a:buChar char="q"/>
            </a:pPr>
            <a:r>
              <a:rPr lang="en-US" sz="1600" dirty="0">
                <a:latin typeface="Abadi" panose="020B0604020104020204" pitchFamily="34" charset="0"/>
              </a:rPr>
              <a:t>A few applicants have very high credit limits above 800,000.</a:t>
            </a:r>
            <a:r>
              <a:rPr lang="en-US" dirty="0"/>
              <a:t>				</a:t>
            </a:r>
          </a:p>
        </p:txBody>
      </p:sp>
    </p:spTree>
    <p:extLst>
      <p:ext uri="{BB962C8B-B14F-4D97-AF65-F5344CB8AC3E}">
        <p14:creationId xmlns:p14="http://schemas.microsoft.com/office/powerpoint/2010/main" val="950803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3C6D0-F6BF-443F-848D-0FBE6DF6E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931" y="2723973"/>
            <a:ext cx="6326989" cy="371106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CFCF458-1AED-488A-8287-6EB8F0223779}"/>
              </a:ext>
            </a:extLst>
          </p:cNvPr>
          <p:cNvPicPr>
            <a:picLocks noChangeAspect="1"/>
          </p:cNvPicPr>
          <p:nvPr/>
        </p:nvPicPr>
        <p:blipFill rotWithShape="1">
          <a:blip r:embed="rId3">
            <a:extLst>
              <a:ext uri="{28A0092B-C50C-407E-A947-70E740481C1C}">
                <a14:useLocalDpi xmlns:a14="http://schemas.microsoft.com/office/drawing/2010/main" val="0"/>
              </a:ext>
            </a:extLst>
          </a:blip>
          <a:srcRect l="47405" r="976"/>
          <a:stretch/>
        </p:blipFill>
        <p:spPr>
          <a:xfrm>
            <a:off x="6243885" y="1389762"/>
            <a:ext cx="2514035" cy="95985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C79A21A-5526-47C4-8E73-9DF90D974785}"/>
              </a:ext>
            </a:extLst>
          </p:cNvPr>
          <p:cNvSpPr txBox="1"/>
          <p:nvPr/>
        </p:nvSpPr>
        <p:spPr>
          <a:xfrm>
            <a:off x="386080" y="749180"/>
            <a:ext cx="5567680" cy="1600438"/>
          </a:xfrm>
          <a:prstGeom prst="rect">
            <a:avLst/>
          </a:prstGeom>
          <a:noFill/>
        </p:spPr>
        <p:txBody>
          <a:bodyPr wrap="square">
            <a:spAutoFit/>
          </a:bodyPr>
          <a:lstStyle/>
          <a:p>
            <a:pPr marL="285750" indent="-285750" algn="just">
              <a:buFont typeface="Wingdings" panose="05000000000000000000" pitchFamily="2" charset="2"/>
              <a:buChar char="q"/>
            </a:pPr>
            <a:r>
              <a:rPr lang="en-US" sz="1600" dirty="0">
                <a:solidFill>
                  <a:srgbClr val="33CC33"/>
                </a:solidFill>
                <a:latin typeface="Abadi" panose="020B0604020104020204" pitchFamily="34" charset="0"/>
              </a:rPr>
              <a:t>NAME_CONTRACT_TYPE :	</a:t>
            </a:r>
            <a:r>
              <a:rPr lang="en-US" sz="1600" dirty="0">
                <a:latin typeface="Abadi" panose="020B0604020104020204" pitchFamily="34" charset="0"/>
              </a:rPr>
              <a:t>				</a:t>
            </a:r>
          </a:p>
          <a:p>
            <a:pPr algn="just"/>
            <a:r>
              <a:rPr lang="en-US" sz="1600" dirty="0">
                <a:latin typeface="Abadi" panose="020B0604020104020204" pitchFamily="34" charset="0"/>
              </a:rPr>
              <a:t>											</a:t>
            </a:r>
          </a:p>
          <a:p>
            <a:pPr marL="285750" indent="-285750" algn="just">
              <a:buFont typeface="Wingdings" panose="05000000000000000000" pitchFamily="2" charset="2"/>
              <a:buChar char="q"/>
            </a:pPr>
            <a:r>
              <a:rPr lang="en-US" sz="1600" dirty="0">
                <a:latin typeface="Abadi" panose="020B0604020104020204" pitchFamily="34" charset="0"/>
              </a:rPr>
              <a:t>Cash loans dominate by a large margin over revolving loans.					</a:t>
            </a:r>
          </a:p>
          <a:p>
            <a:pPr marL="285750" indent="-285750" algn="just">
              <a:buFont typeface="Wingdings" panose="05000000000000000000" pitchFamily="2" charset="2"/>
              <a:buChar char="q"/>
            </a:pPr>
            <a:r>
              <a:rPr lang="en-US" sz="1600" dirty="0">
                <a:latin typeface="Abadi" panose="020B0604020104020204" pitchFamily="34" charset="0"/>
              </a:rPr>
              <a:t>Shows a strong preference or need for lump-sum cash financing.	</a:t>
            </a:r>
            <a:r>
              <a:rPr lang="en-US" dirty="0"/>
              <a:t>				</a:t>
            </a:r>
          </a:p>
        </p:txBody>
      </p:sp>
    </p:spTree>
    <p:extLst>
      <p:ext uri="{BB962C8B-B14F-4D97-AF65-F5344CB8AC3E}">
        <p14:creationId xmlns:p14="http://schemas.microsoft.com/office/powerpoint/2010/main" val="2514702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81AB71-90B7-4683-BFBF-C714EA370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992" y="2885440"/>
            <a:ext cx="6844818" cy="371856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C69CA02-FCD3-4E4F-BDE6-8823D6BED531}"/>
              </a:ext>
            </a:extLst>
          </p:cNvPr>
          <p:cNvPicPr>
            <a:picLocks noChangeAspect="1"/>
          </p:cNvPicPr>
          <p:nvPr/>
        </p:nvPicPr>
        <p:blipFill rotWithShape="1">
          <a:blip r:embed="rId3">
            <a:extLst>
              <a:ext uri="{28A0092B-C50C-407E-A947-70E740481C1C}">
                <a14:useLocalDpi xmlns:a14="http://schemas.microsoft.com/office/drawing/2010/main" val="0"/>
              </a:ext>
            </a:extLst>
          </a:blip>
          <a:srcRect l="43334"/>
          <a:stretch/>
        </p:blipFill>
        <p:spPr>
          <a:xfrm>
            <a:off x="6583680" y="1094358"/>
            <a:ext cx="2285130" cy="163359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B3D4DE4-F2DF-4534-B002-38D6BF5FFA69}"/>
              </a:ext>
            </a:extLst>
          </p:cNvPr>
          <p:cNvSpPr txBox="1"/>
          <p:nvPr/>
        </p:nvSpPr>
        <p:spPr>
          <a:xfrm>
            <a:off x="275190" y="805088"/>
            <a:ext cx="5821026" cy="1846659"/>
          </a:xfrm>
          <a:prstGeom prst="rect">
            <a:avLst/>
          </a:prstGeom>
          <a:noFill/>
        </p:spPr>
        <p:txBody>
          <a:bodyPr wrap="square">
            <a:spAutoFit/>
          </a:bodyPr>
          <a:lstStyle/>
          <a:p>
            <a:pPr marL="285750" indent="-285750">
              <a:buFont typeface="Wingdings" panose="05000000000000000000" pitchFamily="2" charset="2"/>
              <a:buChar char="q"/>
            </a:pPr>
            <a:r>
              <a:rPr lang="en-US" sz="1600" dirty="0">
                <a:solidFill>
                  <a:srgbClr val="33CC33"/>
                </a:solidFill>
                <a:latin typeface="Abadi" panose="020B0604020104020204" pitchFamily="34" charset="0"/>
              </a:rPr>
              <a:t>NAME_FAMILY_STATUS :</a:t>
            </a:r>
            <a:r>
              <a:rPr lang="en-US" sz="1600" dirty="0">
                <a:latin typeface="Abadi" panose="020B0604020104020204" pitchFamily="34" charset="0"/>
              </a:rPr>
              <a:t>		</a:t>
            </a:r>
          </a:p>
          <a:p>
            <a:r>
              <a:rPr lang="en-US" sz="1600" dirty="0">
                <a:latin typeface="Abadi" panose="020B0604020104020204" pitchFamily="34" charset="0"/>
              </a:rPr>
              <a:t>		</a:t>
            </a:r>
          </a:p>
          <a:p>
            <a:pPr marL="285750" indent="-285750">
              <a:buFont typeface="Wingdings" panose="05000000000000000000" pitchFamily="2" charset="2"/>
              <a:buChar char="q"/>
            </a:pPr>
            <a:r>
              <a:rPr lang="en-US" sz="1600" dirty="0">
                <a:latin typeface="Abadi" panose="020B0604020104020204" pitchFamily="34" charset="0"/>
              </a:rPr>
              <a:t>Married, Single / not married, and Civil marriage are the most frequent.				</a:t>
            </a:r>
          </a:p>
          <a:p>
            <a:pPr marL="285750" indent="-285750">
              <a:buFont typeface="Wingdings" panose="05000000000000000000" pitchFamily="2" charset="2"/>
              <a:buChar char="q"/>
            </a:pPr>
            <a:r>
              <a:rPr lang="en-US" sz="1600" dirty="0">
                <a:latin typeface="Abadi" panose="020B0604020104020204" pitchFamily="34" charset="0"/>
              </a:rPr>
              <a:t>Majority of applicants are in stable family structures.</a:t>
            </a:r>
          </a:p>
          <a:p>
            <a:pPr marL="285750" indent="-285750">
              <a:buFont typeface="Wingdings" panose="05000000000000000000" pitchFamily="2" charset="2"/>
              <a:buChar char="q"/>
            </a:pPr>
            <a:r>
              <a:rPr lang="en-US" sz="1600" dirty="0">
                <a:latin typeface="Abadi" panose="020B0604020104020204" pitchFamily="34" charset="0"/>
              </a:rPr>
              <a:t>Minor categories like Widow or Separated are much smaller.	</a:t>
            </a:r>
            <a:r>
              <a:rPr lang="en-US" dirty="0"/>
              <a:t>	</a:t>
            </a:r>
          </a:p>
        </p:txBody>
      </p:sp>
    </p:spTree>
    <p:extLst>
      <p:ext uri="{BB962C8B-B14F-4D97-AF65-F5344CB8AC3E}">
        <p14:creationId xmlns:p14="http://schemas.microsoft.com/office/powerpoint/2010/main" val="2444450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444D1-1678-45DB-A264-03640A1DDE31}"/>
              </a:ext>
            </a:extLst>
          </p:cNvPr>
          <p:cNvSpPr txBox="1"/>
          <p:nvPr/>
        </p:nvSpPr>
        <p:spPr>
          <a:xfrm>
            <a:off x="1871980" y="181976"/>
            <a:ext cx="5400040" cy="523220"/>
          </a:xfrm>
          <a:prstGeom prst="rect">
            <a:avLst/>
          </a:prstGeom>
          <a:solidFill>
            <a:srgbClr val="00B0F0"/>
          </a:solidFill>
        </p:spPr>
        <p:txBody>
          <a:bodyPr wrap="square" rtlCol="0">
            <a:spAutoFit/>
          </a:bodyPr>
          <a:lstStyle/>
          <a:p>
            <a:pPr algn="ctr"/>
            <a:r>
              <a:rPr lang="en-IN" sz="2800" b="1" dirty="0">
                <a:solidFill>
                  <a:schemeClr val="bg1"/>
                </a:solidFill>
                <a:latin typeface="Abadi" panose="020B0604020104020204" pitchFamily="34" charset="0"/>
              </a:rPr>
              <a:t>Segmented Univariate Analysis</a:t>
            </a:r>
          </a:p>
        </p:txBody>
      </p:sp>
      <p:pic>
        <p:nvPicPr>
          <p:cNvPr id="4" name="Picture 3">
            <a:extLst>
              <a:ext uri="{FF2B5EF4-FFF2-40B4-BE49-F238E27FC236}">
                <a16:creationId xmlns:a16="http://schemas.microsoft.com/office/drawing/2014/main" id="{0A54768B-B497-41C5-BD89-CE538DA21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418" y="2110087"/>
            <a:ext cx="3169907" cy="173021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F83B6AA-3ABE-46FD-82C7-C505F770B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017152"/>
            <a:ext cx="5779152" cy="282314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32C467C-2A20-45C7-9F5F-2A95E1FFB38B}"/>
              </a:ext>
            </a:extLst>
          </p:cNvPr>
          <p:cNvSpPr txBox="1"/>
          <p:nvPr/>
        </p:nvSpPr>
        <p:spPr>
          <a:xfrm>
            <a:off x="204787" y="3983307"/>
            <a:ext cx="8734425" cy="2523768"/>
          </a:xfrm>
          <a:prstGeom prst="rect">
            <a:avLst/>
          </a:prstGeom>
          <a:noFill/>
        </p:spPr>
        <p:txBody>
          <a:bodyPr wrap="square">
            <a:spAutoFit/>
          </a:bodyPr>
          <a:lstStyle/>
          <a:p>
            <a:pPr marL="285750" indent="-285750" algn="just">
              <a:buFont typeface="Wingdings" panose="05000000000000000000" pitchFamily="2" charset="2"/>
              <a:buChar char="q"/>
            </a:pPr>
            <a:r>
              <a:rPr lang="en-US" sz="1400" dirty="0">
                <a:solidFill>
                  <a:srgbClr val="33CC33"/>
                </a:solidFill>
                <a:latin typeface="Abadi" panose="020B0604020104020204" pitchFamily="34" charset="0"/>
              </a:rPr>
              <a:t>Lower-income bins (≤ 200000)</a:t>
            </a:r>
            <a:endParaRPr lang="en-US" sz="1400" dirty="0">
              <a:latin typeface="Abadi" panose="020B0604020104020204" pitchFamily="34" charset="0"/>
            </a:endParaRPr>
          </a:p>
          <a:p>
            <a:pPr algn="just"/>
            <a:r>
              <a:rPr lang="en-US" sz="1400" dirty="0">
                <a:latin typeface="Abadi" panose="020B0604020104020204" pitchFamily="34" charset="0"/>
              </a:rPr>
              <a:t>A much higher proportion of defaulters fall in these bins compared with non-defaulters.										</a:t>
            </a:r>
          </a:p>
          <a:p>
            <a:pPr marL="285750" indent="-285750" algn="just">
              <a:buFont typeface="Wingdings" panose="05000000000000000000" pitchFamily="2" charset="2"/>
              <a:buChar char="q"/>
            </a:pPr>
            <a:r>
              <a:rPr lang="en-US" sz="1400" dirty="0">
                <a:solidFill>
                  <a:srgbClr val="33CC33"/>
                </a:solidFill>
                <a:latin typeface="Abadi" panose="020B0604020104020204" pitchFamily="34" charset="0"/>
              </a:rPr>
              <a:t>Middle-income bins (200000–500000)	</a:t>
            </a:r>
            <a:r>
              <a:rPr lang="en-US" sz="1400" dirty="0">
                <a:latin typeface="Abadi" panose="020B0604020104020204" pitchFamily="34" charset="0"/>
              </a:rPr>
              <a:t>	</a:t>
            </a:r>
          </a:p>
          <a:p>
            <a:pPr algn="just"/>
            <a:r>
              <a:rPr lang="en-US" sz="1400" dirty="0">
                <a:latin typeface="Abadi" panose="020B0604020104020204" pitchFamily="34" charset="0"/>
              </a:rPr>
              <a:t>Non-defaulters begin to dominate here, but there’s still a noticeable number of defaulters.												</a:t>
            </a:r>
          </a:p>
          <a:p>
            <a:pPr marL="285750" indent="-285750" algn="just">
              <a:buFont typeface="Wingdings" panose="05000000000000000000" pitchFamily="2" charset="2"/>
              <a:buChar char="q"/>
            </a:pPr>
            <a:r>
              <a:rPr lang="en-US" sz="1400" dirty="0">
                <a:solidFill>
                  <a:srgbClr val="33CC33"/>
                </a:solidFill>
                <a:latin typeface="Abadi" panose="020B0604020104020204" pitchFamily="34" charset="0"/>
              </a:rPr>
              <a:t>Higher-income bins (&gt; 500000)</a:t>
            </a:r>
          </a:p>
          <a:p>
            <a:pPr algn="just"/>
            <a:r>
              <a:rPr lang="en-US" sz="1400" dirty="0">
                <a:latin typeface="Abadi" panose="020B0604020104020204" pitchFamily="34" charset="0"/>
              </a:rPr>
              <a:t>Defaulters almost vanish—non-defaulters overwhelmingly occupy the top income ranges.									</a:t>
            </a:r>
          </a:p>
          <a:p>
            <a:pPr marL="285750" indent="-285750" algn="just">
              <a:buFont typeface="Wingdings" panose="05000000000000000000" pitchFamily="2" charset="2"/>
              <a:buChar char="Ø"/>
            </a:pPr>
            <a:r>
              <a:rPr lang="en-US" sz="1400" dirty="0">
                <a:solidFill>
                  <a:srgbClr val="33CC33"/>
                </a:solidFill>
                <a:latin typeface="Abadi" panose="020B0604020104020204" pitchFamily="34" charset="0"/>
              </a:rPr>
              <a:t>Defaulters are concentrated among lower-income applicants, while higher-income applicants are very unlikely to default.	</a:t>
            </a:r>
            <a:r>
              <a:rPr lang="en-US" dirty="0"/>
              <a:t>									</a:t>
            </a:r>
          </a:p>
        </p:txBody>
      </p:sp>
    </p:spTree>
    <p:extLst>
      <p:ext uri="{BB962C8B-B14F-4D97-AF65-F5344CB8AC3E}">
        <p14:creationId xmlns:p14="http://schemas.microsoft.com/office/powerpoint/2010/main" val="398961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
          <p:cNvSpPr/>
          <p:nvPr/>
        </p:nvSpPr>
        <p:spPr>
          <a:xfrm>
            <a:off x="482321" y="1605973"/>
            <a:ext cx="733530" cy="628535"/>
          </a:xfrm>
          <a:custGeom>
            <a:avLst/>
            <a:gdLst/>
            <a:ahLst/>
            <a:cxnLst/>
            <a:rect l="l" t="t" r="r" b="b"/>
            <a:pathLst>
              <a:path w="416" h="260" extrusionOk="0">
                <a:moveTo>
                  <a:pt x="290" y="260"/>
                </a:moveTo>
                <a:lnTo>
                  <a:pt x="0" y="260"/>
                </a:lnTo>
                <a:lnTo>
                  <a:pt x="113" y="130"/>
                </a:lnTo>
                <a:lnTo>
                  <a:pt x="0" y="0"/>
                </a:lnTo>
                <a:lnTo>
                  <a:pt x="290" y="0"/>
                </a:lnTo>
                <a:lnTo>
                  <a:pt x="416" y="130"/>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p:spPr>
        <p:txBody>
          <a:bodyPr spcFirstLastPara="1" wrap="square" lIns="90000" tIns="45000" rIns="90000" bIns="45000" anchor="ctr" anchorCtr="1">
            <a:noAutofit/>
          </a:bodyPr>
          <a:lstStyle/>
          <a:p>
            <a:pPr marL="0" marR="0" lvl="0" indent="0" algn="ctr" rtl="0">
              <a:lnSpc>
                <a:spcPct val="100000"/>
              </a:lnSpc>
              <a:spcBef>
                <a:spcPts val="0"/>
              </a:spcBef>
              <a:spcAft>
                <a:spcPts val="0"/>
              </a:spcAft>
              <a:buClr>
                <a:schemeClr val="lt1"/>
              </a:buClr>
              <a:buSzPts val="4800"/>
              <a:buFont typeface="Lustria"/>
              <a:buNone/>
            </a:pPr>
            <a:endParaRPr sz="4800" b="1" i="0" u="none" strike="noStrike" cap="none">
              <a:solidFill>
                <a:schemeClr val="dk1"/>
              </a:solidFill>
              <a:latin typeface="Century Gothic"/>
              <a:ea typeface="Century Gothic"/>
              <a:cs typeface="Century Gothic"/>
              <a:sym typeface="Century Gothic"/>
            </a:endParaRPr>
          </a:p>
        </p:txBody>
      </p:sp>
      <p:sp>
        <p:nvSpPr>
          <p:cNvPr id="153" name="Google Shape;153;p2"/>
          <p:cNvSpPr/>
          <p:nvPr/>
        </p:nvSpPr>
        <p:spPr>
          <a:xfrm>
            <a:off x="482321" y="2608665"/>
            <a:ext cx="733530" cy="628535"/>
          </a:xfrm>
          <a:custGeom>
            <a:avLst/>
            <a:gdLst/>
            <a:ahLst/>
            <a:cxnLst/>
            <a:rect l="l" t="t" r="r" b="b"/>
            <a:pathLst>
              <a:path w="416" h="260" extrusionOk="0">
                <a:moveTo>
                  <a:pt x="290" y="260"/>
                </a:moveTo>
                <a:lnTo>
                  <a:pt x="0" y="260"/>
                </a:lnTo>
                <a:lnTo>
                  <a:pt x="113" y="130"/>
                </a:lnTo>
                <a:lnTo>
                  <a:pt x="0" y="0"/>
                </a:lnTo>
                <a:lnTo>
                  <a:pt x="290" y="0"/>
                </a:lnTo>
                <a:lnTo>
                  <a:pt x="416" y="130"/>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p:spPr>
        <p:txBody>
          <a:bodyPr spcFirstLastPara="1" wrap="square" lIns="90000" tIns="45000" rIns="90000" bIns="45000" anchor="ctr" anchorCtr="1">
            <a:noAutofit/>
          </a:bodyPr>
          <a:lstStyle/>
          <a:p>
            <a:pPr marL="0" marR="0" lvl="0" indent="0" algn="ctr" rtl="0">
              <a:lnSpc>
                <a:spcPct val="100000"/>
              </a:lnSpc>
              <a:spcBef>
                <a:spcPts val="0"/>
              </a:spcBef>
              <a:spcAft>
                <a:spcPts val="0"/>
              </a:spcAft>
              <a:buClr>
                <a:schemeClr val="lt1"/>
              </a:buClr>
              <a:buSzPts val="4800"/>
              <a:buFont typeface="Lustria"/>
              <a:buNone/>
            </a:pPr>
            <a:endParaRPr sz="4800" b="1" i="0" u="none" strike="noStrike" cap="none">
              <a:solidFill>
                <a:schemeClr val="dk1"/>
              </a:solidFill>
              <a:latin typeface="Century Gothic"/>
              <a:ea typeface="Century Gothic"/>
              <a:cs typeface="Century Gothic"/>
              <a:sym typeface="Century Gothic"/>
            </a:endParaRPr>
          </a:p>
        </p:txBody>
      </p:sp>
      <p:sp>
        <p:nvSpPr>
          <p:cNvPr id="154" name="Google Shape;154;p2"/>
          <p:cNvSpPr/>
          <p:nvPr/>
        </p:nvSpPr>
        <p:spPr>
          <a:xfrm>
            <a:off x="482321" y="3611357"/>
            <a:ext cx="733530" cy="628535"/>
          </a:xfrm>
          <a:custGeom>
            <a:avLst/>
            <a:gdLst/>
            <a:ahLst/>
            <a:cxnLst/>
            <a:rect l="l" t="t" r="r" b="b"/>
            <a:pathLst>
              <a:path w="416" h="260" extrusionOk="0">
                <a:moveTo>
                  <a:pt x="290" y="260"/>
                </a:moveTo>
                <a:lnTo>
                  <a:pt x="0" y="260"/>
                </a:lnTo>
                <a:lnTo>
                  <a:pt x="113" y="130"/>
                </a:lnTo>
                <a:lnTo>
                  <a:pt x="0" y="0"/>
                </a:lnTo>
                <a:lnTo>
                  <a:pt x="290" y="0"/>
                </a:lnTo>
                <a:lnTo>
                  <a:pt x="416" y="130"/>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p:spPr>
        <p:txBody>
          <a:bodyPr spcFirstLastPara="1" wrap="square" lIns="90000" tIns="45000" rIns="90000" bIns="45000" anchor="ctr" anchorCtr="1">
            <a:noAutofit/>
          </a:bodyPr>
          <a:lstStyle/>
          <a:p>
            <a:pPr algn="ctr">
              <a:buClr>
                <a:schemeClr val="lt1"/>
              </a:buClr>
              <a:buSzPts val="4800"/>
            </a:pPr>
            <a:endParaRPr sz="4800" b="1">
              <a:solidFill>
                <a:schemeClr val="dk1"/>
              </a:solidFill>
              <a:latin typeface="Century Gothic"/>
              <a:sym typeface="Century Gothic"/>
            </a:endParaRPr>
          </a:p>
        </p:txBody>
      </p:sp>
      <p:sp>
        <p:nvSpPr>
          <p:cNvPr id="155" name="Google Shape;155;p2"/>
          <p:cNvSpPr/>
          <p:nvPr/>
        </p:nvSpPr>
        <p:spPr>
          <a:xfrm>
            <a:off x="482321" y="4613362"/>
            <a:ext cx="733530" cy="628535"/>
          </a:xfrm>
          <a:custGeom>
            <a:avLst/>
            <a:gdLst/>
            <a:ahLst/>
            <a:cxnLst/>
            <a:rect l="l" t="t" r="r" b="b"/>
            <a:pathLst>
              <a:path w="416" h="260" extrusionOk="0">
                <a:moveTo>
                  <a:pt x="290" y="260"/>
                </a:moveTo>
                <a:lnTo>
                  <a:pt x="0" y="260"/>
                </a:lnTo>
                <a:lnTo>
                  <a:pt x="113" y="130"/>
                </a:lnTo>
                <a:lnTo>
                  <a:pt x="0" y="0"/>
                </a:lnTo>
                <a:lnTo>
                  <a:pt x="290" y="0"/>
                </a:lnTo>
                <a:lnTo>
                  <a:pt x="416" y="130"/>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p:spPr>
        <p:txBody>
          <a:bodyPr spcFirstLastPara="1" wrap="square" lIns="90000" tIns="45000" rIns="90000" bIns="45000" anchor="ctr" anchorCtr="1">
            <a:noAutofit/>
          </a:bodyPr>
          <a:lstStyle/>
          <a:p>
            <a:pPr algn="ctr">
              <a:buClr>
                <a:schemeClr val="lt1"/>
              </a:buClr>
              <a:buSzPts val="4800"/>
            </a:pPr>
            <a:endParaRPr sz="4800" b="1">
              <a:solidFill>
                <a:schemeClr val="dk1"/>
              </a:solidFill>
              <a:latin typeface="Century Gothic"/>
              <a:sym typeface="Century Gothic"/>
            </a:endParaRPr>
          </a:p>
        </p:txBody>
      </p:sp>
      <p:sp>
        <p:nvSpPr>
          <p:cNvPr id="156" name="Google Shape;156;p2"/>
          <p:cNvSpPr/>
          <p:nvPr/>
        </p:nvSpPr>
        <p:spPr>
          <a:xfrm>
            <a:off x="482321" y="5615367"/>
            <a:ext cx="733530" cy="628535"/>
          </a:xfrm>
          <a:custGeom>
            <a:avLst/>
            <a:gdLst/>
            <a:ahLst/>
            <a:cxnLst/>
            <a:rect l="l" t="t" r="r" b="b"/>
            <a:pathLst>
              <a:path w="416" h="260" extrusionOk="0">
                <a:moveTo>
                  <a:pt x="290" y="260"/>
                </a:moveTo>
                <a:lnTo>
                  <a:pt x="0" y="260"/>
                </a:lnTo>
                <a:lnTo>
                  <a:pt x="113" y="130"/>
                </a:lnTo>
                <a:lnTo>
                  <a:pt x="0" y="0"/>
                </a:lnTo>
                <a:lnTo>
                  <a:pt x="290" y="0"/>
                </a:lnTo>
                <a:lnTo>
                  <a:pt x="416" y="130"/>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p:spPr>
        <p:txBody>
          <a:bodyPr spcFirstLastPara="1" wrap="square" lIns="90000" tIns="45000" rIns="90000" bIns="45000" anchor="ctr" anchorCtr="1">
            <a:noAutofit/>
          </a:bodyPr>
          <a:lstStyle/>
          <a:p>
            <a:pPr algn="ctr">
              <a:buClr>
                <a:schemeClr val="lt1"/>
              </a:buClr>
              <a:buSzPts val="4800"/>
            </a:pPr>
            <a:endParaRPr sz="4800" b="1">
              <a:solidFill>
                <a:schemeClr val="dk1"/>
              </a:solidFill>
              <a:latin typeface="Century Gothic"/>
              <a:sym typeface="Century Gothic"/>
            </a:endParaRPr>
          </a:p>
        </p:txBody>
      </p:sp>
      <p:sp>
        <p:nvSpPr>
          <p:cNvPr id="157" name="Google Shape;157;p2"/>
          <p:cNvSpPr txBox="1"/>
          <p:nvPr/>
        </p:nvSpPr>
        <p:spPr>
          <a:xfrm>
            <a:off x="1386673" y="1677271"/>
            <a:ext cx="4572000" cy="461665"/>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39E1A"/>
              </a:buClr>
              <a:buSzPts val="2400"/>
              <a:buFont typeface="Bookman Old Style"/>
              <a:buNone/>
            </a:pPr>
            <a:r>
              <a:rPr lang="en-US" sz="2400" b="1" i="0" u="none" strike="noStrike" cap="none" dirty="0">
                <a:solidFill>
                  <a:schemeClr val="bg1"/>
                </a:solidFill>
                <a:latin typeface="Bookman Old Style"/>
                <a:ea typeface="Bookman Old Style"/>
                <a:cs typeface="Bookman Old Style"/>
                <a:sym typeface="Bookman Old Style"/>
              </a:rPr>
              <a:t>Project Description</a:t>
            </a:r>
            <a:endParaRPr dirty="0">
              <a:solidFill>
                <a:schemeClr val="bg1"/>
              </a:solidFill>
            </a:endParaRPr>
          </a:p>
        </p:txBody>
      </p:sp>
      <p:sp>
        <p:nvSpPr>
          <p:cNvPr id="158" name="Google Shape;158;p2"/>
          <p:cNvSpPr txBox="1"/>
          <p:nvPr/>
        </p:nvSpPr>
        <p:spPr>
          <a:xfrm>
            <a:off x="1386673" y="2692099"/>
            <a:ext cx="4572000" cy="461665"/>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39E1A"/>
              </a:buClr>
              <a:buSzPts val="2400"/>
              <a:buFont typeface="Bookman Old Style"/>
              <a:buNone/>
            </a:pPr>
            <a:r>
              <a:rPr lang="en-US" sz="2400" b="1" i="0" u="none" strike="noStrike" cap="none" dirty="0">
                <a:solidFill>
                  <a:schemeClr val="bg1"/>
                </a:solidFill>
                <a:latin typeface="Bookman Old Style"/>
                <a:ea typeface="Bookman Old Style"/>
                <a:cs typeface="Bookman Old Style"/>
                <a:sym typeface="Bookman Old Style"/>
              </a:rPr>
              <a:t>Approach</a:t>
            </a:r>
            <a:endParaRPr dirty="0">
              <a:solidFill>
                <a:schemeClr val="bg1"/>
              </a:solidFill>
            </a:endParaRPr>
          </a:p>
        </p:txBody>
      </p:sp>
      <p:sp>
        <p:nvSpPr>
          <p:cNvPr id="159" name="Google Shape;159;p2"/>
          <p:cNvSpPr txBox="1"/>
          <p:nvPr/>
        </p:nvSpPr>
        <p:spPr>
          <a:xfrm>
            <a:off x="1386673" y="3694791"/>
            <a:ext cx="4572000" cy="461665"/>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39E1A"/>
              </a:buClr>
              <a:buSzPts val="2400"/>
              <a:buFont typeface="Bookman Old Style"/>
              <a:buNone/>
            </a:pPr>
            <a:r>
              <a:rPr lang="en-US" sz="2400" b="1" i="0" u="none" strike="noStrike" cap="none" dirty="0">
                <a:solidFill>
                  <a:schemeClr val="bg1"/>
                </a:solidFill>
                <a:latin typeface="Bookman Old Style"/>
                <a:ea typeface="Bookman Old Style"/>
                <a:cs typeface="Bookman Old Style"/>
                <a:sym typeface="Bookman Old Style"/>
              </a:rPr>
              <a:t>Tech-Stack Used</a:t>
            </a:r>
            <a:endParaRPr dirty="0">
              <a:solidFill>
                <a:schemeClr val="bg1"/>
              </a:solidFill>
            </a:endParaRPr>
          </a:p>
        </p:txBody>
      </p:sp>
      <p:sp>
        <p:nvSpPr>
          <p:cNvPr id="160" name="Google Shape;160;p2"/>
          <p:cNvSpPr txBox="1"/>
          <p:nvPr/>
        </p:nvSpPr>
        <p:spPr>
          <a:xfrm>
            <a:off x="1386673" y="4697483"/>
            <a:ext cx="5163214" cy="461665"/>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39E1A"/>
              </a:buClr>
              <a:buSzPts val="2400"/>
              <a:buFont typeface="Bookman Old Style"/>
              <a:buNone/>
            </a:pPr>
            <a:r>
              <a:rPr lang="en-US" sz="2400" b="1" i="0" u="none" strike="noStrike" cap="none" dirty="0">
                <a:solidFill>
                  <a:schemeClr val="bg1"/>
                </a:solidFill>
                <a:latin typeface="Bookman Old Style"/>
                <a:ea typeface="Bookman Old Style"/>
                <a:cs typeface="Bookman Old Style"/>
                <a:sym typeface="Bookman Old Style"/>
              </a:rPr>
              <a:t>Data Analytics Task &amp; Insights</a:t>
            </a:r>
            <a:endParaRPr dirty="0">
              <a:solidFill>
                <a:schemeClr val="bg1"/>
              </a:solidFill>
            </a:endParaRPr>
          </a:p>
        </p:txBody>
      </p:sp>
      <p:sp>
        <p:nvSpPr>
          <p:cNvPr id="161" name="Google Shape;161;p2"/>
          <p:cNvSpPr txBox="1"/>
          <p:nvPr/>
        </p:nvSpPr>
        <p:spPr>
          <a:xfrm>
            <a:off x="1386673" y="5700175"/>
            <a:ext cx="4572000" cy="461665"/>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39E1A"/>
              </a:buClr>
              <a:buSzPts val="2400"/>
              <a:buFont typeface="Bookman Old Style"/>
              <a:buNone/>
            </a:pPr>
            <a:r>
              <a:rPr lang="en-US" sz="2400" b="1" i="0" u="none" strike="noStrike" cap="none" dirty="0">
                <a:solidFill>
                  <a:schemeClr val="bg1"/>
                </a:solidFill>
                <a:latin typeface="Bookman Old Style"/>
                <a:ea typeface="Bookman Old Style"/>
                <a:cs typeface="Bookman Old Style"/>
                <a:sym typeface="Bookman Old Style"/>
              </a:rPr>
              <a:t>Result and Conclusion</a:t>
            </a:r>
            <a:endParaRPr dirty="0">
              <a:solidFill>
                <a:schemeClr val="bg1"/>
              </a:solidFill>
            </a:endParaRPr>
          </a:p>
        </p:txBody>
      </p:sp>
      <p:sp>
        <p:nvSpPr>
          <p:cNvPr id="162" name="Google Shape;162;p2"/>
          <p:cNvSpPr txBox="1"/>
          <p:nvPr/>
        </p:nvSpPr>
        <p:spPr>
          <a:xfrm>
            <a:off x="482321" y="243236"/>
            <a:ext cx="820950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i="0" u="none" strike="noStrike" cap="none" dirty="0">
                <a:solidFill>
                  <a:srgbClr val="00B0F0"/>
                </a:solidFill>
                <a:latin typeface="Arial Rounded MT Bold" panose="020F0704030504030204" pitchFamily="34" charset="0"/>
                <a:ea typeface="Arial Rounded"/>
                <a:cs typeface="Arial Rounded"/>
                <a:sym typeface="Arial Rounded"/>
              </a:rPr>
              <a:t>Contents</a:t>
            </a:r>
            <a:endParaRPr sz="1800" b="0" i="0" u="none" strike="noStrike" cap="none" dirty="0">
              <a:solidFill>
                <a:srgbClr val="00B0F0"/>
              </a:solidFill>
              <a:latin typeface="Arial Rounded MT Bold" panose="020F0704030504030204" pitchFamily="34" charset="0"/>
              <a:ea typeface="Lustria"/>
              <a:cs typeface="Lustria"/>
              <a:sym typeface="Lustria"/>
            </a:endParaRPr>
          </a:p>
        </p:txBody>
      </p:sp>
      <p:pic>
        <p:nvPicPr>
          <p:cNvPr id="163" name="Google Shape;163;p2"/>
          <p:cNvPicPr preferRelativeResize="0"/>
          <p:nvPr/>
        </p:nvPicPr>
        <p:blipFill rotWithShape="1">
          <a:blip r:embed="rId3">
            <a:alphaModFix/>
          </a:blip>
          <a:srcRect/>
          <a:stretch/>
        </p:blipFill>
        <p:spPr>
          <a:xfrm>
            <a:off x="6389914" y="1776587"/>
            <a:ext cx="2754086" cy="237986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04E897-3035-4C79-A311-C739ED79E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676" y="2523418"/>
            <a:ext cx="2866213" cy="100405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3CE41F9-334F-4393-8DAD-EEACA8C04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11" y="758076"/>
            <a:ext cx="6101089" cy="277383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FF3755C-8B45-4FF4-A199-48D46A91D96E}"/>
              </a:ext>
            </a:extLst>
          </p:cNvPr>
          <p:cNvSpPr txBox="1"/>
          <p:nvPr/>
        </p:nvSpPr>
        <p:spPr>
          <a:xfrm>
            <a:off x="238125" y="3832557"/>
            <a:ext cx="8382000" cy="2800767"/>
          </a:xfrm>
          <a:prstGeom prst="rect">
            <a:avLst/>
          </a:prstGeom>
          <a:noFill/>
        </p:spPr>
        <p:txBody>
          <a:bodyPr wrap="square">
            <a:spAutoFit/>
          </a:bodyPr>
          <a:lstStyle/>
          <a:p>
            <a:pPr marL="285750" indent="-285750">
              <a:buFont typeface="Wingdings" panose="05000000000000000000" pitchFamily="2" charset="2"/>
              <a:buChar char="q"/>
            </a:pPr>
            <a:r>
              <a:rPr lang="en-US" sz="1400" dirty="0">
                <a:solidFill>
                  <a:srgbClr val="33CC33"/>
                </a:solidFill>
                <a:latin typeface="Abadi" panose="020B0604020104020204" pitchFamily="34" charset="0"/>
              </a:rPr>
              <a:t>Single / not married	</a:t>
            </a:r>
            <a:r>
              <a:rPr lang="en-US" sz="1400" dirty="0">
                <a:latin typeface="Abadi" panose="020B0604020104020204" pitchFamily="34" charset="0"/>
              </a:rPr>
              <a:t>									</a:t>
            </a:r>
          </a:p>
          <a:p>
            <a:r>
              <a:rPr lang="en-US" sz="1400" dirty="0">
                <a:latin typeface="Abadi" panose="020B0604020104020204" pitchFamily="34" charset="0"/>
              </a:rPr>
              <a:t>Shows the highest relative default rate (large defaulter bar compared to non-defaulter bar).										</a:t>
            </a:r>
          </a:p>
          <a:p>
            <a:pPr marL="285750" indent="-285750">
              <a:buFont typeface="Wingdings" panose="05000000000000000000" pitchFamily="2" charset="2"/>
              <a:buChar char="q"/>
            </a:pPr>
            <a:r>
              <a:rPr lang="en-US" sz="1400" dirty="0">
                <a:solidFill>
                  <a:srgbClr val="33CC33"/>
                </a:solidFill>
                <a:latin typeface="Abadi" panose="020B0604020104020204" pitchFamily="34" charset="0"/>
              </a:rPr>
              <a:t>Married	</a:t>
            </a:r>
            <a:r>
              <a:rPr lang="en-US" sz="1400" dirty="0">
                <a:latin typeface="Abadi" panose="020B0604020104020204" pitchFamily="34" charset="0"/>
              </a:rPr>
              <a:t>									</a:t>
            </a:r>
          </a:p>
          <a:p>
            <a:r>
              <a:rPr lang="en-US" sz="1400" dirty="0">
                <a:latin typeface="Abadi" panose="020B0604020104020204" pitchFamily="34" charset="0"/>
              </a:rPr>
              <a:t>Despite being the largest group, married applicants default at a lower rate.										</a:t>
            </a:r>
          </a:p>
          <a:p>
            <a:pPr marL="285750" indent="-285750">
              <a:buFont typeface="Wingdings" panose="05000000000000000000" pitchFamily="2" charset="2"/>
              <a:buChar char="q"/>
            </a:pPr>
            <a:r>
              <a:rPr lang="en-US" sz="1400" dirty="0">
                <a:solidFill>
                  <a:srgbClr val="33CC33"/>
                </a:solidFill>
                <a:latin typeface="Abadi" panose="020B0604020104020204" pitchFamily="34" charset="0"/>
              </a:rPr>
              <a:t>Civil marriage, Separated, Widow	</a:t>
            </a:r>
            <a:r>
              <a:rPr lang="en-US" sz="1400" dirty="0">
                <a:latin typeface="Abadi" panose="020B0604020104020204" pitchFamily="34" charset="0"/>
              </a:rPr>
              <a:t>									</a:t>
            </a:r>
          </a:p>
          <a:p>
            <a:r>
              <a:rPr lang="en-US" sz="1400" dirty="0">
                <a:latin typeface="Abadi" panose="020B0604020104020204" pitchFamily="34" charset="0"/>
              </a:rPr>
              <a:t>These smaller categories have mixed results, but generally show moderate to low default rates compared with singles.										</a:t>
            </a:r>
          </a:p>
          <a:p>
            <a:endParaRPr lang="en-US" sz="1400" dirty="0">
              <a:latin typeface="Abadi" panose="020B0604020104020204" pitchFamily="34" charset="0"/>
            </a:endParaRPr>
          </a:p>
          <a:p>
            <a:pPr marL="285750" indent="-285750">
              <a:buFont typeface="Wingdings" panose="05000000000000000000" pitchFamily="2" charset="2"/>
              <a:buChar char="Ø"/>
            </a:pPr>
            <a:r>
              <a:rPr lang="en-US" sz="1400" dirty="0">
                <a:solidFill>
                  <a:srgbClr val="33CC33"/>
                </a:solidFill>
                <a:latin typeface="Abadi" panose="020B0604020104020204" pitchFamily="34" charset="0"/>
              </a:rPr>
              <a:t>Being single is associated with higher default probability; married status appears to be protective.</a:t>
            </a:r>
            <a:r>
              <a:rPr lang="en-US" dirty="0"/>
              <a:t>										</a:t>
            </a:r>
          </a:p>
        </p:txBody>
      </p:sp>
    </p:spTree>
    <p:extLst>
      <p:ext uri="{BB962C8B-B14F-4D97-AF65-F5344CB8AC3E}">
        <p14:creationId xmlns:p14="http://schemas.microsoft.com/office/powerpoint/2010/main" val="2317914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D7374-568A-4571-B520-D11662E7A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247" y="3129222"/>
            <a:ext cx="3113835" cy="50631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CB5C156-9DCA-42A0-92B8-DA085DF9A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8" y="1044807"/>
            <a:ext cx="5808900" cy="259072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22D2BDF-AA58-4EED-8D4E-FC3E08BCB42D}"/>
              </a:ext>
            </a:extLst>
          </p:cNvPr>
          <p:cNvSpPr txBox="1"/>
          <p:nvPr/>
        </p:nvSpPr>
        <p:spPr>
          <a:xfrm>
            <a:off x="200025" y="4130656"/>
            <a:ext cx="8743950" cy="2154436"/>
          </a:xfrm>
          <a:prstGeom prst="rect">
            <a:avLst/>
          </a:prstGeom>
          <a:noFill/>
        </p:spPr>
        <p:txBody>
          <a:bodyPr wrap="square">
            <a:spAutoFit/>
          </a:bodyPr>
          <a:lstStyle/>
          <a:p>
            <a:pPr marL="285750" indent="-285750" algn="just">
              <a:buFont typeface="Wingdings" panose="05000000000000000000" pitchFamily="2" charset="2"/>
              <a:buChar char="q"/>
            </a:pPr>
            <a:r>
              <a:rPr lang="en-US" sz="1400" dirty="0">
                <a:solidFill>
                  <a:srgbClr val="33CC33"/>
                </a:solidFill>
                <a:latin typeface="Abadi" panose="020B0604020104020204" pitchFamily="34" charset="0"/>
              </a:rPr>
              <a:t>Cash loans	</a:t>
            </a:r>
            <a:r>
              <a:rPr lang="en-US" sz="1400" dirty="0">
                <a:latin typeface="Abadi" panose="020B0604020104020204" pitchFamily="34" charset="0"/>
              </a:rPr>
              <a:t>									</a:t>
            </a:r>
          </a:p>
          <a:p>
            <a:pPr algn="just"/>
            <a:r>
              <a:rPr lang="en-US" sz="1400" dirty="0">
                <a:latin typeface="Abadi" panose="020B0604020104020204" pitchFamily="34" charset="0"/>
              </a:rPr>
              <a:t>Though cash loans are the majority product, the default rate (height of the TARGET=1 bar relative to TARGET=0) is lower than for revolving loans.										</a:t>
            </a:r>
          </a:p>
          <a:p>
            <a:pPr algn="just"/>
            <a:r>
              <a:rPr lang="en-US" sz="1400" dirty="0">
                <a:latin typeface="Abadi" panose="020B0604020104020204" pitchFamily="34" charset="0"/>
              </a:rPr>
              <a:t>										</a:t>
            </a:r>
          </a:p>
          <a:p>
            <a:pPr marL="285750" indent="-285750" algn="just">
              <a:buFont typeface="Wingdings" panose="05000000000000000000" pitchFamily="2" charset="2"/>
              <a:buChar char="q"/>
            </a:pPr>
            <a:r>
              <a:rPr lang="en-US" sz="1400" dirty="0">
                <a:solidFill>
                  <a:srgbClr val="33CC33"/>
                </a:solidFill>
                <a:latin typeface="Abadi" panose="020B0604020104020204" pitchFamily="34" charset="0"/>
              </a:rPr>
              <a:t>Revolving loans</a:t>
            </a:r>
            <a:r>
              <a:rPr lang="en-US" sz="1400" dirty="0">
                <a:latin typeface="Abadi" panose="020B0604020104020204" pitchFamily="34" charset="0"/>
              </a:rPr>
              <a:t>										</a:t>
            </a:r>
          </a:p>
          <a:p>
            <a:pPr algn="just"/>
            <a:r>
              <a:rPr lang="en-US" sz="1400" dirty="0">
                <a:latin typeface="Abadi" panose="020B0604020104020204" pitchFamily="34" charset="0"/>
              </a:rPr>
              <a:t>A higher proportion of revolving-loan applicants default compared with their cash-loan peers.																	</a:t>
            </a:r>
          </a:p>
          <a:p>
            <a:pPr marL="285750" indent="-285750" algn="just">
              <a:buFont typeface="Wingdings" panose="05000000000000000000" pitchFamily="2" charset="2"/>
              <a:buChar char="Ø"/>
            </a:pPr>
            <a:r>
              <a:rPr lang="en-US" sz="1400" dirty="0">
                <a:solidFill>
                  <a:srgbClr val="33CC33"/>
                </a:solidFill>
                <a:latin typeface="Abadi" panose="020B0604020104020204" pitchFamily="34" charset="0"/>
              </a:rPr>
              <a:t>Revolving loans carry greater default risk than one-off cash loans in this dataset.		</a:t>
            </a:r>
            <a:r>
              <a:rPr lang="en-US" dirty="0"/>
              <a:t>								</a:t>
            </a:r>
          </a:p>
        </p:txBody>
      </p:sp>
    </p:spTree>
    <p:extLst>
      <p:ext uri="{BB962C8B-B14F-4D97-AF65-F5344CB8AC3E}">
        <p14:creationId xmlns:p14="http://schemas.microsoft.com/office/powerpoint/2010/main" val="350085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17C00-0C6B-4EDA-88F7-5961B8A1E140}"/>
              </a:ext>
            </a:extLst>
          </p:cNvPr>
          <p:cNvPicPr>
            <a:picLocks noChangeAspect="1"/>
          </p:cNvPicPr>
          <p:nvPr/>
        </p:nvPicPr>
        <p:blipFill>
          <a:blip r:embed="rId2"/>
          <a:stretch>
            <a:fillRect/>
          </a:stretch>
        </p:blipFill>
        <p:spPr>
          <a:xfrm>
            <a:off x="6187327" y="2248516"/>
            <a:ext cx="2847347" cy="156050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2B8454-EA6C-4B47-B3C4-243C70913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26" y="683555"/>
            <a:ext cx="6053349" cy="312992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7B62A92-C971-46D3-AB09-273BA7735D04}"/>
              </a:ext>
            </a:extLst>
          </p:cNvPr>
          <p:cNvSpPr txBox="1"/>
          <p:nvPr/>
        </p:nvSpPr>
        <p:spPr>
          <a:xfrm>
            <a:off x="300037" y="3935653"/>
            <a:ext cx="8543925" cy="2800767"/>
          </a:xfrm>
          <a:prstGeom prst="rect">
            <a:avLst/>
          </a:prstGeom>
          <a:noFill/>
        </p:spPr>
        <p:txBody>
          <a:bodyPr wrap="square">
            <a:spAutoFit/>
          </a:bodyPr>
          <a:lstStyle/>
          <a:p>
            <a:pPr marL="285750" indent="-285750">
              <a:buFont typeface="Wingdings" panose="05000000000000000000" pitchFamily="2" charset="2"/>
              <a:buChar char="q"/>
            </a:pPr>
            <a:r>
              <a:rPr lang="en-IN" sz="1400" dirty="0">
                <a:solidFill>
                  <a:srgbClr val="33CC33"/>
                </a:solidFill>
                <a:latin typeface="Abadi" panose="020B0604020104020204" pitchFamily="34" charset="0"/>
              </a:rPr>
              <a:t>Low-credit bins (≤ 400000)	</a:t>
            </a:r>
            <a:r>
              <a:rPr lang="en-IN" sz="1400" dirty="0">
                <a:latin typeface="Abadi" panose="020B0604020104020204" pitchFamily="34" charset="0"/>
              </a:rPr>
              <a:t>							</a:t>
            </a:r>
          </a:p>
          <a:p>
            <a:r>
              <a:rPr lang="en-IN" sz="1400" dirty="0">
                <a:latin typeface="Abadi" panose="020B0604020104020204" pitchFamily="34" charset="0"/>
              </a:rPr>
              <a:t>Defaulters comprise a significant share of this segment.								</a:t>
            </a:r>
          </a:p>
          <a:p>
            <a:r>
              <a:rPr lang="en-IN" sz="1400" dirty="0">
                <a:latin typeface="Abadi" panose="020B0604020104020204" pitchFamily="34" charset="0"/>
              </a:rPr>
              <a:t>								</a:t>
            </a:r>
          </a:p>
          <a:p>
            <a:pPr marL="285750" indent="-285750">
              <a:buFont typeface="Wingdings" panose="05000000000000000000" pitchFamily="2" charset="2"/>
              <a:buChar char="q"/>
            </a:pPr>
            <a:r>
              <a:rPr lang="en-IN" sz="1400" dirty="0">
                <a:solidFill>
                  <a:srgbClr val="33CC33"/>
                </a:solidFill>
                <a:latin typeface="Abadi" panose="020B0604020104020204" pitchFamily="34" charset="0"/>
              </a:rPr>
              <a:t>Medium-credit bins (400000–1000000)	</a:t>
            </a:r>
            <a:r>
              <a:rPr lang="en-IN" sz="1400" dirty="0">
                <a:latin typeface="Abadi" panose="020B0604020104020204" pitchFamily="34" charset="0"/>
              </a:rPr>
              <a:t>							</a:t>
            </a:r>
          </a:p>
          <a:p>
            <a:r>
              <a:rPr lang="en-IN" sz="1400" dirty="0">
                <a:latin typeface="Abadi" panose="020B0604020104020204" pitchFamily="34" charset="0"/>
              </a:rPr>
              <a:t>The non-defaulter bars grow taller, but a non-trivial contingent of defaulters remains.								</a:t>
            </a:r>
          </a:p>
          <a:p>
            <a:r>
              <a:rPr lang="en-IN" sz="1400" dirty="0">
                <a:latin typeface="Abadi" panose="020B0604020104020204" pitchFamily="34" charset="0"/>
              </a:rPr>
              <a:t>								</a:t>
            </a:r>
          </a:p>
          <a:p>
            <a:pPr marL="285750" indent="-285750">
              <a:buFont typeface="Wingdings" panose="05000000000000000000" pitchFamily="2" charset="2"/>
              <a:buChar char="q"/>
            </a:pPr>
            <a:r>
              <a:rPr lang="en-IN" sz="1400" dirty="0">
                <a:solidFill>
                  <a:srgbClr val="33CC33"/>
                </a:solidFill>
                <a:latin typeface="Abadi" panose="020B0604020104020204" pitchFamily="34" charset="0"/>
              </a:rPr>
              <a:t>High-credit bins (&gt; 1000000)	</a:t>
            </a:r>
            <a:r>
              <a:rPr lang="en-IN" sz="1400" dirty="0">
                <a:latin typeface="Abadi" panose="020B0604020104020204" pitchFamily="34" charset="0"/>
              </a:rPr>
              <a:t>							</a:t>
            </a:r>
          </a:p>
          <a:p>
            <a:r>
              <a:rPr lang="en-IN" sz="1400" dirty="0">
                <a:latin typeface="Abadi" panose="020B0604020104020204" pitchFamily="34" charset="0"/>
              </a:rPr>
              <a:t>Defaults drop off sharply—most high-credit applicants do not default.								</a:t>
            </a:r>
          </a:p>
          <a:p>
            <a:pPr marL="285750" indent="-285750">
              <a:buFont typeface="Wingdings" panose="05000000000000000000" pitchFamily="2" charset="2"/>
              <a:buChar char="Ø"/>
            </a:pPr>
            <a:r>
              <a:rPr lang="en-IN" sz="1400" dirty="0">
                <a:solidFill>
                  <a:srgbClr val="33CC33"/>
                </a:solidFill>
                <a:latin typeface="Abadi" panose="020B0604020104020204" pitchFamily="34" charset="0"/>
              </a:rPr>
              <a:t>Defaults are skewed toward smaller‐loan sizes; larger loans tend to be repaid on time.	</a:t>
            </a:r>
            <a:r>
              <a:rPr lang="en-IN" dirty="0"/>
              <a:t>							</a:t>
            </a:r>
          </a:p>
        </p:txBody>
      </p:sp>
    </p:spTree>
    <p:extLst>
      <p:ext uri="{BB962C8B-B14F-4D97-AF65-F5344CB8AC3E}">
        <p14:creationId xmlns:p14="http://schemas.microsoft.com/office/powerpoint/2010/main" val="495470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BFE450-0139-4905-8DDC-7A0FB1FF47C3}"/>
              </a:ext>
            </a:extLst>
          </p:cNvPr>
          <p:cNvSpPr txBox="1"/>
          <p:nvPr/>
        </p:nvSpPr>
        <p:spPr>
          <a:xfrm>
            <a:off x="1871980" y="68371"/>
            <a:ext cx="5400040" cy="523220"/>
          </a:xfrm>
          <a:prstGeom prst="rect">
            <a:avLst/>
          </a:prstGeom>
          <a:solidFill>
            <a:srgbClr val="00B0F0"/>
          </a:solidFill>
        </p:spPr>
        <p:txBody>
          <a:bodyPr wrap="square" rtlCol="0">
            <a:spAutoFit/>
          </a:bodyPr>
          <a:lstStyle/>
          <a:p>
            <a:pPr algn="ctr"/>
            <a:r>
              <a:rPr lang="en-IN" sz="2800" b="1" dirty="0">
                <a:solidFill>
                  <a:schemeClr val="bg1"/>
                </a:solidFill>
                <a:latin typeface="Abadi" panose="020B0604020104020204" pitchFamily="34" charset="0"/>
              </a:rPr>
              <a:t>Bivariate Analysis</a:t>
            </a:r>
          </a:p>
        </p:txBody>
      </p:sp>
      <p:pic>
        <p:nvPicPr>
          <p:cNvPr id="10" name="Picture 9">
            <a:extLst>
              <a:ext uri="{FF2B5EF4-FFF2-40B4-BE49-F238E27FC236}">
                <a16:creationId xmlns:a16="http://schemas.microsoft.com/office/drawing/2014/main" id="{E2BB09CE-FA2F-40D6-9ED2-7DF1DA11F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785075"/>
            <a:ext cx="7410450" cy="313866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33691A2-6E8B-4182-B220-8A950EFE74B8}"/>
              </a:ext>
            </a:extLst>
          </p:cNvPr>
          <p:cNvPicPr>
            <a:picLocks noChangeAspect="1"/>
          </p:cNvPicPr>
          <p:nvPr/>
        </p:nvPicPr>
        <p:blipFill rotWithShape="1">
          <a:blip r:embed="rId3">
            <a:extLst>
              <a:ext uri="{28A0092B-C50C-407E-A947-70E740481C1C}">
                <a14:useLocalDpi xmlns:a14="http://schemas.microsoft.com/office/drawing/2010/main" val="0"/>
              </a:ext>
            </a:extLst>
          </a:blip>
          <a:srcRect l="29329"/>
          <a:stretch/>
        </p:blipFill>
        <p:spPr>
          <a:xfrm>
            <a:off x="4666982" y="5314950"/>
            <a:ext cx="4410343" cy="121306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B9F149C2-E140-4311-A71B-6D204183543A}"/>
              </a:ext>
            </a:extLst>
          </p:cNvPr>
          <p:cNvSpPr txBox="1"/>
          <p:nvPr/>
        </p:nvSpPr>
        <p:spPr>
          <a:xfrm>
            <a:off x="133350" y="4022288"/>
            <a:ext cx="8877300" cy="1292662"/>
          </a:xfrm>
          <a:prstGeom prst="rect">
            <a:avLst/>
          </a:prstGeom>
          <a:noFill/>
        </p:spPr>
        <p:txBody>
          <a:bodyPr wrap="square">
            <a:spAutoFit/>
          </a:bodyPr>
          <a:lstStyle/>
          <a:p>
            <a:pPr marL="285750" indent="-285750" algn="ctr">
              <a:buFont typeface="Wingdings" panose="05000000000000000000" pitchFamily="2" charset="2"/>
              <a:buChar char="q"/>
            </a:pPr>
            <a:r>
              <a:rPr lang="en-US" sz="1400" dirty="0">
                <a:solidFill>
                  <a:srgbClr val="33CC33"/>
                </a:solidFill>
                <a:latin typeface="Abadi" panose="020B0604020104020204" pitchFamily="34" charset="0"/>
              </a:rPr>
              <a:t>AMT_INCOME_TOTAL vs TARGET:</a:t>
            </a:r>
            <a:r>
              <a:rPr lang="en-US" sz="1400" dirty="0">
                <a:latin typeface="Abadi" panose="020B0604020104020204" pitchFamily="34" charset="0"/>
              </a:rPr>
              <a:t>																												</a:t>
            </a:r>
          </a:p>
          <a:p>
            <a:pPr algn="just"/>
            <a:r>
              <a:rPr lang="en-US" sz="1400" dirty="0">
                <a:latin typeface="Abadi" panose="020B0604020104020204" pitchFamily="34" charset="0"/>
              </a:rPr>
              <a:t>Applicants with income &lt;=100000 or &gt;100000 and &lt;=200000 are more likely to default, while income &gt;400000 and &lt;=600000 or &gt;600000 and &lt;=1000000 might have fewer defaults.		</a:t>
            </a:r>
            <a:r>
              <a:rPr lang="en-US" dirty="0"/>
              <a:t>														</a:t>
            </a:r>
          </a:p>
        </p:txBody>
      </p:sp>
      <p:sp>
        <p:nvSpPr>
          <p:cNvPr id="15" name="TextBox 14">
            <a:extLst>
              <a:ext uri="{FF2B5EF4-FFF2-40B4-BE49-F238E27FC236}">
                <a16:creationId xmlns:a16="http://schemas.microsoft.com/office/drawing/2014/main" id="{7E71619D-4DEF-45E7-8FDF-BBB6EA1306A7}"/>
              </a:ext>
            </a:extLst>
          </p:cNvPr>
          <p:cNvSpPr txBox="1"/>
          <p:nvPr/>
        </p:nvSpPr>
        <p:spPr>
          <a:xfrm>
            <a:off x="1343025" y="5549705"/>
            <a:ext cx="3000375" cy="523220"/>
          </a:xfrm>
          <a:prstGeom prst="rect">
            <a:avLst/>
          </a:prstGeom>
          <a:noFill/>
        </p:spPr>
        <p:txBody>
          <a:bodyPr wrap="square" rtlCol="0">
            <a:spAutoFit/>
          </a:bodyPr>
          <a:lstStyle/>
          <a:p>
            <a:r>
              <a:rPr lang="en-IN" sz="1400" dirty="0">
                <a:solidFill>
                  <a:srgbClr val="33CC33"/>
                </a:solidFill>
                <a:latin typeface="Abadi" panose="020B0604020104020204" pitchFamily="34" charset="0"/>
              </a:rPr>
              <a:t>TARGET = 0 and TARGET = 1 are calculated by formula: =COUNTIFS</a:t>
            </a:r>
          </a:p>
        </p:txBody>
      </p:sp>
    </p:spTree>
    <p:extLst>
      <p:ext uri="{BB962C8B-B14F-4D97-AF65-F5344CB8AC3E}">
        <p14:creationId xmlns:p14="http://schemas.microsoft.com/office/powerpoint/2010/main" val="3759531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A772D9-6AE5-4ED9-A5D4-B9578C9D7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99" y="143484"/>
            <a:ext cx="7235526" cy="33652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927D367-583F-4E22-81D1-45536AB7D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4760062"/>
            <a:ext cx="4658193" cy="179314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851C20D-7FEF-475F-9A0C-F89D2EDDA8A8}"/>
              </a:ext>
            </a:extLst>
          </p:cNvPr>
          <p:cNvSpPr txBox="1"/>
          <p:nvPr/>
        </p:nvSpPr>
        <p:spPr>
          <a:xfrm>
            <a:off x="121268" y="3581150"/>
            <a:ext cx="8918425" cy="1292662"/>
          </a:xfrm>
          <a:prstGeom prst="rect">
            <a:avLst/>
          </a:prstGeom>
          <a:noFill/>
        </p:spPr>
        <p:txBody>
          <a:bodyPr wrap="square">
            <a:spAutoFit/>
          </a:bodyPr>
          <a:lstStyle/>
          <a:p>
            <a:pPr marL="285750" indent="-285750">
              <a:buFont typeface="Wingdings" panose="05000000000000000000" pitchFamily="2" charset="2"/>
              <a:buChar char="q"/>
            </a:pPr>
            <a:r>
              <a:rPr lang="en-US" sz="1400" dirty="0">
                <a:solidFill>
                  <a:srgbClr val="33CC33"/>
                </a:solidFill>
                <a:latin typeface="Abadi" panose="020B0604020104020204" pitchFamily="34" charset="0"/>
              </a:rPr>
              <a:t>AMT_CREDIT vs TARGET:</a:t>
            </a:r>
            <a:r>
              <a:rPr lang="en-US" sz="1400" dirty="0">
                <a:latin typeface="Abadi" panose="020B0604020104020204" pitchFamily="34" charset="0"/>
              </a:rPr>
              <a:t>																									</a:t>
            </a:r>
          </a:p>
          <a:p>
            <a:r>
              <a:rPr lang="en-US" sz="1400" dirty="0">
                <a:latin typeface="Abadi" panose="020B0604020104020204" pitchFamily="34" charset="0"/>
              </a:rPr>
              <a:t>It’s likely that larger credit amounts are associated with more defaults. For example, applicants with higher credit limits may have a higher risk of defaulting on their loans.</a:t>
            </a:r>
            <a:r>
              <a:rPr lang="en-US" dirty="0"/>
              <a:t>															</a:t>
            </a:r>
          </a:p>
        </p:txBody>
      </p:sp>
    </p:spTree>
    <p:extLst>
      <p:ext uri="{BB962C8B-B14F-4D97-AF65-F5344CB8AC3E}">
        <p14:creationId xmlns:p14="http://schemas.microsoft.com/office/powerpoint/2010/main" val="2543855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49B94E-8203-4245-88AF-CB438CD4E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66" y="142873"/>
            <a:ext cx="7666183" cy="329684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E4C1F32A-2B21-43CD-A765-130AB4F8F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076" y="5068030"/>
            <a:ext cx="4535102" cy="130431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64A7D0E-9B85-4550-8F47-6DA7226D0355}"/>
              </a:ext>
            </a:extLst>
          </p:cNvPr>
          <p:cNvSpPr txBox="1"/>
          <p:nvPr/>
        </p:nvSpPr>
        <p:spPr>
          <a:xfrm>
            <a:off x="201466" y="3682418"/>
            <a:ext cx="8561533" cy="1292662"/>
          </a:xfrm>
          <a:prstGeom prst="rect">
            <a:avLst/>
          </a:prstGeom>
          <a:noFill/>
        </p:spPr>
        <p:txBody>
          <a:bodyPr wrap="square">
            <a:spAutoFit/>
          </a:bodyPr>
          <a:lstStyle/>
          <a:p>
            <a:pPr marL="285750" indent="-285750">
              <a:buFont typeface="Wingdings" panose="05000000000000000000" pitchFamily="2" charset="2"/>
              <a:buChar char="q"/>
            </a:pPr>
            <a:r>
              <a:rPr lang="en-US" sz="1400" dirty="0">
                <a:solidFill>
                  <a:srgbClr val="33CC33"/>
                </a:solidFill>
                <a:latin typeface="Abadi" panose="020B0604020104020204" pitchFamily="34" charset="0"/>
              </a:rPr>
              <a:t>NAME_FAMILY_STATUS vs TARGET:	</a:t>
            </a:r>
            <a:r>
              <a:rPr lang="en-US" sz="1400" dirty="0">
                <a:latin typeface="Abadi" panose="020B0604020104020204" pitchFamily="34" charset="0"/>
              </a:rPr>
              <a:t>																											</a:t>
            </a:r>
          </a:p>
          <a:p>
            <a:r>
              <a:rPr lang="en-US" sz="1400" dirty="0">
                <a:latin typeface="Abadi" panose="020B0604020104020204" pitchFamily="34" charset="0"/>
              </a:rPr>
              <a:t>It could show that certain family statuses, such as "Single," might have a higher default rate compared to "Married" applicants, but the exact pattern will depend on the dataset's characteristics.	</a:t>
            </a:r>
            <a:r>
              <a:rPr lang="en-US" dirty="0"/>
              <a:t>																</a:t>
            </a:r>
          </a:p>
        </p:txBody>
      </p:sp>
    </p:spTree>
    <p:extLst>
      <p:ext uri="{BB962C8B-B14F-4D97-AF65-F5344CB8AC3E}">
        <p14:creationId xmlns:p14="http://schemas.microsoft.com/office/powerpoint/2010/main" val="504323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888C8-3F35-41E3-8657-255E0AE6D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61" y="573642"/>
            <a:ext cx="8436321" cy="355093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50E6A048-9656-4812-82BF-1B26E6A04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029" y="5721821"/>
            <a:ext cx="5314230" cy="70270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8C99B19F-AE88-414D-9F37-037E9E205FE3}"/>
              </a:ext>
            </a:extLst>
          </p:cNvPr>
          <p:cNvSpPr txBox="1"/>
          <p:nvPr/>
        </p:nvSpPr>
        <p:spPr>
          <a:xfrm>
            <a:off x="156761" y="4338422"/>
            <a:ext cx="8780498" cy="1169551"/>
          </a:xfrm>
          <a:prstGeom prst="rect">
            <a:avLst/>
          </a:prstGeom>
          <a:noFill/>
        </p:spPr>
        <p:txBody>
          <a:bodyPr wrap="square">
            <a:spAutoFit/>
          </a:bodyPr>
          <a:lstStyle/>
          <a:p>
            <a:pPr marL="285750" indent="-285750">
              <a:buFont typeface="Wingdings" panose="05000000000000000000" pitchFamily="2" charset="2"/>
              <a:buChar char="q"/>
            </a:pPr>
            <a:r>
              <a:rPr lang="en-US" sz="1400" dirty="0">
                <a:solidFill>
                  <a:srgbClr val="33CC33"/>
                </a:solidFill>
                <a:latin typeface="Abadi" panose="020B0604020104020204" pitchFamily="34" charset="0"/>
              </a:rPr>
              <a:t>NAME_CONTRACT_TYPE vs TARGET:</a:t>
            </a:r>
            <a:r>
              <a:rPr lang="en-US" sz="1400" dirty="0">
                <a:latin typeface="Abadi" panose="020B0604020104020204" pitchFamily="34" charset="0"/>
              </a:rPr>
              <a:t>																											</a:t>
            </a:r>
          </a:p>
          <a:p>
            <a:r>
              <a:rPr lang="en-US" sz="1400" dirty="0">
                <a:latin typeface="Abadi" panose="020B0604020104020204" pitchFamily="34" charset="0"/>
              </a:rPr>
              <a:t>Certain contract types, such as "Revolving loans," might show a higher default rate compared to "Cash loans." Revolving loans could have more flexible terms, which might make them riskier for defaults.																	</a:t>
            </a:r>
          </a:p>
        </p:txBody>
      </p:sp>
    </p:spTree>
    <p:extLst>
      <p:ext uri="{BB962C8B-B14F-4D97-AF65-F5344CB8AC3E}">
        <p14:creationId xmlns:p14="http://schemas.microsoft.com/office/powerpoint/2010/main" val="3581799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2"/>
          <p:cNvSpPr txBox="1"/>
          <p:nvPr/>
        </p:nvSpPr>
        <p:spPr>
          <a:xfrm>
            <a:off x="80386" y="172727"/>
            <a:ext cx="9073661"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dirty="0">
                <a:solidFill>
                  <a:srgbClr val="00CC00"/>
                </a:solidFill>
                <a:latin typeface="Abadi" panose="020B0604020104020204" pitchFamily="34" charset="0"/>
                <a:ea typeface="Arial"/>
                <a:cs typeface="Arial"/>
                <a:sym typeface="Arial"/>
              </a:rPr>
              <a:t>E. Identify Correlations</a:t>
            </a:r>
            <a:r>
              <a:rPr lang="en-US" sz="1800" b="1" dirty="0">
                <a:solidFill>
                  <a:srgbClr val="00CC00"/>
                </a:solidFill>
                <a:latin typeface="Abadi" panose="020B0604020104020204" pitchFamily="34" charset="0"/>
                <a:ea typeface="Arial"/>
                <a:cs typeface="Arial"/>
                <a:sym typeface="Arial"/>
              </a:rPr>
              <a:t>: </a:t>
            </a:r>
            <a:r>
              <a:rPr lang="en-US" sz="1800" b="0" i="0" dirty="0">
                <a:solidFill>
                  <a:schemeClr val="lt1"/>
                </a:solidFill>
                <a:latin typeface="Abadi" panose="020B0604020104020204" pitchFamily="34" charset="0"/>
                <a:ea typeface="Arial"/>
                <a:cs typeface="Arial"/>
                <a:sym typeface="Arial"/>
              </a:rPr>
              <a:t>Segment the dataset based on different scenarios (e.g., clients with payment difficulties and all other cases) and identify the top correlations for each segmented data using Excel functions.</a:t>
            </a:r>
            <a:endParaRPr sz="1800" dirty="0">
              <a:solidFill>
                <a:schemeClr val="lt1"/>
              </a:solidFill>
              <a:latin typeface="Abadi" panose="020B0604020104020204" pitchFamily="34" charset="0"/>
              <a:ea typeface="Arial"/>
              <a:cs typeface="Arial"/>
              <a:sym typeface="Arial"/>
            </a:endParaRPr>
          </a:p>
        </p:txBody>
      </p:sp>
      <p:pic>
        <p:nvPicPr>
          <p:cNvPr id="5" name="Picture 4">
            <a:extLst>
              <a:ext uri="{FF2B5EF4-FFF2-40B4-BE49-F238E27FC236}">
                <a16:creationId xmlns:a16="http://schemas.microsoft.com/office/drawing/2014/main" id="{B70F0F7D-96E6-45CA-BB83-41492AFE2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79" y="3852026"/>
            <a:ext cx="9001125" cy="185268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75D1F29-9D05-419E-A34C-50B638563669}"/>
              </a:ext>
            </a:extLst>
          </p:cNvPr>
          <p:cNvPicPr>
            <a:picLocks noChangeAspect="1"/>
          </p:cNvPicPr>
          <p:nvPr/>
        </p:nvPicPr>
        <p:blipFill>
          <a:blip r:embed="rId4"/>
          <a:stretch>
            <a:fillRect/>
          </a:stretch>
        </p:blipFill>
        <p:spPr>
          <a:xfrm>
            <a:off x="80386" y="1722120"/>
            <a:ext cx="9002118" cy="170688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2AEA86-4367-40EB-837B-CC90A26CFD34}"/>
              </a:ext>
            </a:extLst>
          </p:cNvPr>
          <p:cNvSpPr txBox="1"/>
          <p:nvPr/>
        </p:nvSpPr>
        <p:spPr>
          <a:xfrm>
            <a:off x="142875" y="377280"/>
            <a:ext cx="8858250" cy="5047536"/>
          </a:xfrm>
          <a:prstGeom prst="rect">
            <a:avLst/>
          </a:prstGeom>
          <a:noFill/>
        </p:spPr>
        <p:txBody>
          <a:bodyPr wrap="square">
            <a:spAutoFit/>
          </a:bodyPr>
          <a:lstStyle/>
          <a:p>
            <a:pPr marL="285750" indent="-285750" algn="just">
              <a:buFont typeface="Wingdings" panose="05000000000000000000" pitchFamily="2" charset="2"/>
              <a:buChar char="q"/>
            </a:pPr>
            <a:r>
              <a:rPr lang="en-US" sz="1600" dirty="0">
                <a:solidFill>
                  <a:srgbClr val="33CC33"/>
                </a:solidFill>
                <a:latin typeface="Abadi" panose="020B0604020104020204" pitchFamily="34" charset="0"/>
              </a:rPr>
              <a:t>Strong Correlations in Both Groups:</a:t>
            </a:r>
            <a:r>
              <a:rPr lang="en-US" sz="1600" dirty="0">
                <a:latin typeface="Abadi" panose="020B0604020104020204" pitchFamily="34" charset="0"/>
              </a:rPr>
              <a:t>				</a:t>
            </a:r>
          </a:p>
          <a:p>
            <a:pPr algn="just"/>
            <a:r>
              <a:rPr lang="en-US" sz="1600" dirty="0">
                <a:latin typeface="Abadi" panose="020B0604020104020204" pitchFamily="34" charset="0"/>
              </a:rPr>
              <a:t>				</a:t>
            </a:r>
          </a:p>
          <a:p>
            <a:pPr marL="285750" indent="-285750" algn="just">
              <a:buFont typeface="Wingdings" panose="05000000000000000000" pitchFamily="2" charset="2"/>
              <a:buChar char="Ø"/>
            </a:pPr>
            <a:r>
              <a:rPr lang="en-US" sz="1600" dirty="0">
                <a:latin typeface="Abadi" panose="020B0604020104020204" pitchFamily="34" charset="0"/>
              </a:rPr>
              <a:t>CNT_CHILDREN and CNT_FAM_MEMBERS (~0.89): More children = more family members.							</a:t>
            </a:r>
          </a:p>
          <a:p>
            <a:pPr marL="285750" indent="-285750" algn="just">
              <a:buFont typeface="Wingdings" panose="05000000000000000000" pitchFamily="2" charset="2"/>
              <a:buChar char="Ø"/>
            </a:pPr>
            <a:r>
              <a:rPr lang="en-US" sz="1600" dirty="0">
                <a:latin typeface="Abadi" panose="020B0604020104020204" pitchFamily="34" charset="0"/>
              </a:rPr>
              <a:t>AMT_CREDIT and AMT_GOODS_PRICE (~0.98–0.99): Bigger loans are tied to more expensive goods.					</a:t>
            </a:r>
          </a:p>
          <a:p>
            <a:pPr marL="285750" indent="-285750" algn="just">
              <a:buFont typeface="Wingdings" panose="05000000000000000000" pitchFamily="2" charset="2"/>
              <a:buChar char="Ø"/>
            </a:pPr>
            <a:r>
              <a:rPr lang="en-US" sz="1600" dirty="0">
                <a:latin typeface="Abadi" panose="020B0604020104020204" pitchFamily="34" charset="0"/>
              </a:rPr>
              <a:t>AMT_CREDIT and AMT_ANNUITY (~0.75): Larger credit = higher monthly payments.				</a:t>
            </a:r>
          </a:p>
          <a:p>
            <a:pPr algn="just"/>
            <a:r>
              <a:rPr lang="en-US" sz="1600" dirty="0">
                <a:latin typeface="Abadi" panose="020B0604020104020204" pitchFamily="34" charset="0"/>
              </a:rPr>
              <a:t>				</a:t>
            </a:r>
          </a:p>
          <a:p>
            <a:pPr marL="285750" indent="-285750" algn="just">
              <a:buFont typeface="Wingdings" panose="05000000000000000000" pitchFamily="2" charset="2"/>
              <a:buChar char="q"/>
            </a:pPr>
            <a:r>
              <a:rPr lang="en-US" sz="1600" dirty="0">
                <a:solidFill>
                  <a:srgbClr val="33CC33"/>
                </a:solidFill>
                <a:latin typeface="Abadi" panose="020B0604020104020204" pitchFamily="34" charset="0"/>
              </a:rPr>
              <a:t>Differences Between Groups:	</a:t>
            </a:r>
            <a:r>
              <a:rPr lang="en-US" sz="1600" dirty="0">
                <a:latin typeface="Abadi" panose="020B0604020104020204" pitchFamily="34" charset="0"/>
              </a:rPr>
              <a:t>						</a:t>
            </a:r>
          </a:p>
          <a:p>
            <a:pPr algn="just"/>
            <a:r>
              <a:rPr lang="en-US" sz="1600" dirty="0">
                <a:solidFill>
                  <a:srgbClr val="00B0F0"/>
                </a:solidFill>
                <a:latin typeface="Abadi" panose="020B0604020104020204" pitchFamily="34" charset="0"/>
              </a:rPr>
              <a:t>Non-Defaulters:	</a:t>
            </a:r>
            <a:r>
              <a:rPr lang="en-US" sz="1600" dirty="0">
                <a:latin typeface="Abadi" panose="020B0604020104020204" pitchFamily="34" charset="0"/>
              </a:rPr>
              <a:t>						</a:t>
            </a:r>
          </a:p>
          <a:p>
            <a:pPr marL="285750" indent="-285750" algn="just">
              <a:buFont typeface="Wingdings" panose="05000000000000000000" pitchFamily="2" charset="2"/>
              <a:buChar char="Ø"/>
            </a:pPr>
            <a:r>
              <a:rPr lang="en-US" sz="1600" dirty="0">
                <a:latin typeface="Abadi" panose="020B0604020104020204" pitchFamily="34" charset="0"/>
              </a:rPr>
              <a:t>Older clients tend to be employed longer.							</a:t>
            </a:r>
          </a:p>
          <a:p>
            <a:pPr marL="285750" indent="-285750" algn="just">
              <a:buFont typeface="Wingdings" panose="05000000000000000000" pitchFamily="2" charset="2"/>
              <a:buChar char="Ø"/>
            </a:pPr>
            <a:r>
              <a:rPr lang="en-US" sz="1600" dirty="0">
                <a:latin typeface="Abadi" panose="020B0604020104020204" pitchFamily="34" charset="0"/>
              </a:rPr>
              <a:t>Employment days relate more to stability (negative correlation with age and registration days).							</a:t>
            </a:r>
          </a:p>
          <a:p>
            <a:pPr algn="just"/>
            <a:r>
              <a:rPr lang="en-US" sz="1600" dirty="0">
                <a:solidFill>
                  <a:srgbClr val="00B0F0"/>
                </a:solidFill>
                <a:latin typeface="Abadi" panose="020B0604020104020204" pitchFamily="34" charset="0"/>
              </a:rPr>
              <a:t>Defaulters:	</a:t>
            </a:r>
            <a:r>
              <a:rPr lang="en-US" sz="1600" dirty="0">
                <a:latin typeface="Abadi" panose="020B0604020104020204" pitchFamily="34" charset="0"/>
              </a:rPr>
              <a:t>						</a:t>
            </a:r>
          </a:p>
          <a:p>
            <a:pPr marL="285750" indent="-285750" algn="just">
              <a:buFont typeface="Wingdings" panose="05000000000000000000" pitchFamily="2" charset="2"/>
              <a:buChar char="Ø"/>
            </a:pPr>
            <a:r>
              <a:rPr lang="en-US" sz="1600" dirty="0">
                <a:latin typeface="Abadi" panose="020B0604020104020204" pitchFamily="34" charset="0"/>
              </a:rPr>
              <a:t>Correlations with employment are weaker — suggesting unstable income or job history.							</a:t>
            </a:r>
          </a:p>
          <a:p>
            <a:pPr marL="285750" indent="-285750" algn="just">
              <a:buFont typeface="Wingdings" panose="05000000000000000000" pitchFamily="2" charset="2"/>
              <a:buChar char="q"/>
            </a:pPr>
            <a:r>
              <a:rPr lang="en-US" sz="1600" dirty="0">
                <a:solidFill>
                  <a:srgbClr val="33CC33"/>
                </a:solidFill>
                <a:latin typeface="Abadi" panose="020B0604020104020204" pitchFamily="34" charset="0"/>
              </a:rPr>
              <a:t>Income (AMT_INCOME_TOTAL):</a:t>
            </a:r>
            <a:r>
              <a:rPr lang="en-US" sz="1600" dirty="0">
                <a:latin typeface="Abadi" panose="020B0604020104020204" pitchFamily="34" charset="0"/>
              </a:rPr>
              <a:t>							</a:t>
            </a:r>
          </a:p>
          <a:p>
            <a:pPr marL="285750" indent="-285750" algn="just">
              <a:buFont typeface="Wingdings" panose="05000000000000000000" pitchFamily="2" charset="2"/>
              <a:buChar char="Ø"/>
            </a:pPr>
            <a:r>
              <a:rPr lang="en-US" sz="1600" dirty="0">
                <a:latin typeface="Abadi" panose="020B0604020104020204" pitchFamily="34" charset="0"/>
              </a:rPr>
              <a:t>Weakly correlated with most variables in both groups — not a strong predictor on its own.	</a:t>
            </a:r>
            <a:r>
              <a:rPr lang="en-US" dirty="0"/>
              <a:t>			</a:t>
            </a:r>
          </a:p>
        </p:txBody>
      </p:sp>
    </p:spTree>
    <p:extLst>
      <p:ext uri="{BB962C8B-B14F-4D97-AF65-F5344CB8AC3E}">
        <p14:creationId xmlns:p14="http://schemas.microsoft.com/office/powerpoint/2010/main" val="1453979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5"/>
          <p:cNvSpPr txBox="1">
            <a:spLocks noGrp="1"/>
          </p:cNvSpPr>
          <p:nvPr>
            <p:ph type="title"/>
          </p:nvPr>
        </p:nvSpPr>
        <p:spPr>
          <a:xfrm>
            <a:off x="685346" y="203373"/>
            <a:ext cx="7765322" cy="88127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rgbClr val="00B0F0"/>
              </a:buClr>
              <a:buSzPts val="4800"/>
              <a:buFont typeface="Arial Rounded"/>
              <a:buNone/>
            </a:pPr>
            <a:r>
              <a:rPr lang="en-US" sz="4800" b="1" dirty="0">
                <a:solidFill>
                  <a:srgbClr val="00B0F0"/>
                </a:solidFill>
                <a:latin typeface="Arial Rounded MT Bold" panose="020F0704030504030204" pitchFamily="34" charset="0"/>
                <a:ea typeface="Arial Rounded"/>
                <a:cs typeface="Arial Rounded"/>
                <a:sym typeface="Arial Rounded"/>
              </a:rPr>
              <a:t>Results &amp; Conclusion</a:t>
            </a:r>
            <a:endParaRPr sz="4800" b="1" dirty="0">
              <a:solidFill>
                <a:srgbClr val="00B0F0"/>
              </a:solidFill>
              <a:latin typeface="Arial Rounded MT Bold" panose="020F0704030504030204" pitchFamily="34" charset="0"/>
              <a:ea typeface="Arial Rounded"/>
              <a:cs typeface="Arial Rounded"/>
              <a:sym typeface="Arial Rounded"/>
            </a:endParaRPr>
          </a:p>
        </p:txBody>
      </p:sp>
      <p:pic>
        <p:nvPicPr>
          <p:cNvPr id="266" name="Google Shape;266;p15"/>
          <p:cNvPicPr preferRelativeResize="0"/>
          <p:nvPr/>
        </p:nvPicPr>
        <p:blipFill rotWithShape="1">
          <a:blip r:embed="rId3">
            <a:alphaModFix/>
          </a:blip>
          <a:srcRect/>
          <a:stretch/>
        </p:blipFill>
        <p:spPr>
          <a:xfrm rot="545123">
            <a:off x="5868919" y="4805926"/>
            <a:ext cx="2483476" cy="1442018"/>
          </a:xfrm>
          <a:prstGeom prst="rect">
            <a:avLst/>
          </a:prstGeom>
          <a:noFill/>
          <a:ln>
            <a:noFill/>
          </a:ln>
        </p:spPr>
      </p:pic>
      <p:sp>
        <p:nvSpPr>
          <p:cNvPr id="6" name="TextBox 5">
            <a:extLst>
              <a:ext uri="{FF2B5EF4-FFF2-40B4-BE49-F238E27FC236}">
                <a16:creationId xmlns:a16="http://schemas.microsoft.com/office/drawing/2014/main" id="{4D6D799C-8123-4A45-89CC-42E0D7AEBB68}"/>
              </a:ext>
            </a:extLst>
          </p:cNvPr>
          <p:cNvSpPr txBox="1"/>
          <p:nvPr/>
        </p:nvSpPr>
        <p:spPr>
          <a:xfrm>
            <a:off x="367796" y="1331066"/>
            <a:ext cx="8400422" cy="3139321"/>
          </a:xfrm>
          <a:prstGeom prst="rect">
            <a:avLst/>
          </a:prstGeom>
          <a:noFill/>
        </p:spPr>
        <p:txBody>
          <a:bodyPr wrap="square">
            <a:spAutoFit/>
          </a:bodyPr>
          <a:lstStyle/>
          <a:p>
            <a:pPr algn="just"/>
            <a:r>
              <a:rPr lang="en-US" dirty="0">
                <a:solidFill>
                  <a:schemeClr val="tx1">
                    <a:lumMod val="85000"/>
                  </a:schemeClr>
                </a:solidFill>
                <a:latin typeface="Abadi" panose="020B0604020104020204" pitchFamily="34" charset="0"/>
              </a:rPr>
              <a:t>In this project, risk analytics was applied to a large bank loan dataset to identify key factors influencing defaults. After cleaning the data by handling missing values and outliers, it was found that only 8% of applicants were defaulters, indicating a highly imbalanced dataset. Key insights showed that single applicants, lower-income groups, and revolving loan holders had higher default rates, while married applicants and higher-income groups were more reliable borrowers. Strong correlations were observed between loan amounts, goods prices, and family size. </a:t>
            </a:r>
          </a:p>
          <a:p>
            <a:pPr algn="just"/>
            <a:endParaRPr lang="en-US" dirty="0">
              <a:solidFill>
                <a:srgbClr val="33CC33"/>
              </a:solidFill>
              <a:latin typeface="Abadi" panose="020B0604020104020204" pitchFamily="34" charset="0"/>
            </a:endParaRPr>
          </a:p>
          <a:p>
            <a:pPr algn="just"/>
            <a:r>
              <a:rPr lang="en-US" dirty="0">
                <a:solidFill>
                  <a:schemeClr val="tx1">
                    <a:lumMod val="85000"/>
                  </a:schemeClr>
                </a:solidFill>
                <a:latin typeface="Abadi" panose="020B0604020104020204" pitchFamily="34" charset="0"/>
              </a:rPr>
              <a:t>      The study concluded that focusing on applicant stability, income level, family status, and loan type can help banks improve their loan approval strategies and reduce default risk.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a:spLocks noGrp="1"/>
          </p:cNvSpPr>
          <p:nvPr>
            <p:ph type="title"/>
          </p:nvPr>
        </p:nvSpPr>
        <p:spPr>
          <a:xfrm>
            <a:off x="689339" y="350435"/>
            <a:ext cx="776532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ts val="5400"/>
              <a:buFont typeface="Arial Rounded"/>
              <a:buNone/>
            </a:pPr>
            <a:r>
              <a:rPr lang="en-US" sz="5400" b="1">
                <a:solidFill>
                  <a:srgbClr val="00B0F0"/>
                </a:solidFill>
                <a:latin typeface="Arial Rounded MT Bold" panose="020F0704030504030204" pitchFamily="34" charset="0"/>
                <a:ea typeface="Arial Rounded"/>
                <a:cs typeface="Arial Rounded"/>
                <a:sym typeface="Arial Rounded"/>
              </a:rPr>
              <a:t>Project Description</a:t>
            </a:r>
            <a:endParaRPr lang="en-US" dirty="0">
              <a:latin typeface="Arial Rounded MT Bold" panose="020F0704030504030204" pitchFamily="34" charset="0"/>
            </a:endParaRPr>
          </a:p>
        </p:txBody>
      </p:sp>
      <p:sp>
        <p:nvSpPr>
          <p:cNvPr id="169" name="Google Shape;169;p3"/>
          <p:cNvSpPr txBox="1">
            <a:spLocks noGrp="1"/>
          </p:cNvSpPr>
          <p:nvPr>
            <p:ph type="body" idx="1"/>
          </p:nvPr>
        </p:nvSpPr>
        <p:spPr>
          <a:xfrm>
            <a:off x="386861" y="1320885"/>
            <a:ext cx="8370277" cy="347463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92500"/>
          </a:bodyPr>
          <a:lstStyle/>
          <a:p>
            <a:pPr marL="379800" lvl="0" indent="-342900" algn="just" rtl="0">
              <a:spcBef>
                <a:spcPts val="0"/>
              </a:spcBef>
              <a:spcAft>
                <a:spcPts val="0"/>
              </a:spcAft>
              <a:buClr>
                <a:schemeClr val="tx1">
                  <a:lumMod val="85000"/>
                </a:schemeClr>
              </a:buClr>
              <a:buSzPct val="70000"/>
              <a:buFont typeface="Wingdings" panose="05000000000000000000" pitchFamily="2" charset="2"/>
              <a:buChar char="q"/>
            </a:pPr>
            <a:r>
              <a:rPr lang="en-US" sz="2400" dirty="0">
                <a:solidFill>
                  <a:srgbClr val="BFBFBF"/>
                </a:solidFill>
                <a:latin typeface="Abadi" panose="020B0604020104020204" pitchFamily="34" charset="0"/>
                <a:ea typeface="Arial"/>
                <a:cs typeface="Arial"/>
                <a:sym typeface="Arial"/>
              </a:rPr>
              <a:t>In this project, I applied Risk Analytics to bank loan data by performing Exploratory Data Analysis (EDA) to understand how consumer attributes influence the likelihood of loan default.</a:t>
            </a:r>
          </a:p>
          <a:p>
            <a:pPr marL="379800" lvl="0" indent="-342900" algn="just" rtl="0">
              <a:spcBef>
                <a:spcPts val="0"/>
              </a:spcBef>
              <a:spcAft>
                <a:spcPts val="0"/>
              </a:spcAft>
              <a:buClr>
                <a:schemeClr val="tx1">
                  <a:lumMod val="85000"/>
                </a:schemeClr>
              </a:buClr>
              <a:buSzPct val="70000"/>
              <a:buFont typeface="Wingdings" panose="05000000000000000000" pitchFamily="2" charset="2"/>
              <a:buChar char="q"/>
            </a:pPr>
            <a:endParaRPr lang="en-US" sz="2400" dirty="0">
              <a:solidFill>
                <a:srgbClr val="BFBFBF"/>
              </a:solidFill>
              <a:latin typeface="Abadi" panose="020B0604020104020204" pitchFamily="34" charset="0"/>
              <a:ea typeface="Arial"/>
              <a:cs typeface="Arial"/>
              <a:sym typeface="Arial"/>
            </a:endParaRPr>
          </a:p>
          <a:p>
            <a:pPr marL="379800" lvl="0" indent="-342900" algn="just" rtl="0">
              <a:spcBef>
                <a:spcPts val="0"/>
              </a:spcBef>
              <a:spcAft>
                <a:spcPts val="0"/>
              </a:spcAft>
              <a:buClr>
                <a:schemeClr val="tx1">
                  <a:lumMod val="85000"/>
                </a:schemeClr>
              </a:buClr>
              <a:buSzPct val="70000"/>
              <a:buFont typeface="Wingdings" panose="05000000000000000000" pitchFamily="2" charset="2"/>
              <a:buChar char="q"/>
            </a:pPr>
            <a:r>
              <a:rPr lang="en-US" sz="2400" dirty="0">
                <a:solidFill>
                  <a:srgbClr val="BFBFBF"/>
                </a:solidFill>
                <a:latin typeface="Abadi" panose="020B0604020104020204" pitchFamily="34" charset="0"/>
                <a:ea typeface="Arial"/>
                <a:cs typeface="Arial"/>
                <a:sym typeface="Arial"/>
              </a:rPr>
              <a:t>Through EDA, I identified key patterns and strong indicators driving defaults. The project involved managing missing data, detecting outliers, addressing data imbalance, and conducting univariate, segmented univariate, and bivariate analyses. I also examined correlations to differentiate clients with payment difficulties from other customer groups.</a:t>
            </a:r>
            <a:endParaRPr lang="en-US" dirty="0">
              <a:latin typeface="Abadi" panose="020B0604020104020204" pitchFamily="34" charset="0"/>
            </a:endParaRPr>
          </a:p>
        </p:txBody>
      </p:sp>
      <p:pic>
        <p:nvPicPr>
          <p:cNvPr id="3" name="Picture 2">
            <a:extLst>
              <a:ext uri="{FF2B5EF4-FFF2-40B4-BE49-F238E27FC236}">
                <a16:creationId xmlns:a16="http://schemas.microsoft.com/office/drawing/2014/main" id="{234BB428-B5A1-4252-8071-F71ACB4608A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637" t="6977" r="3333" b="8242"/>
          <a:stretch/>
        </p:blipFill>
        <p:spPr>
          <a:xfrm>
            <a:off x="6018963" y="4914183"/>
            <a:ext cx="2622620" cy="159338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1E38545-02B3-46AE-9A18-6FAB88E6BC1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43886" y="4897972"/>
            <a:ext cx="2150524" cy="143368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C3EB92-7893-445A-9B45-B6ECC83BDF7A}"/>
              </a:ext>
            </a:extLst>
          </p:cNvPr>
          <p:cNvPicPr>
            <a:picLocks noChangeAspect="1"/>
          </p:cNvPicPr>
          <p:nvPr/>
        </p:nvPicPr>
        <p:blipFill>
          <a:blip r:embed="rId2"/>
          <a:stretch>
            <a:fillRect/>
          </a:stretch>
        </p:blipFill>
        <p:spPr>
          <a:xfrm>
            <a:off x="1517639" y="1664055"/>
            <a:ext cx="6108721" cy="3529890"/>
          </a:xfrm>
          <a:prstGeom prst="rect">
            <a:avLst/>
          </a:prstGeom>
        </p:spPr>
      </p:pic>
    </p:spTree>
    <p:extLst>
      <p:ext uri="{BB962C8B-B14F-4D97-AF65-F5344CB8AC3E}">
        <p14:creationId xmlns:p14="http://schemas.microsoft.com/office/powerpoint/2010/main" val="326192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title"/>
          </p:nvPr>
        </p:nvSpPr>
        <p:spPr>
          <a:xfrm>
            <a:off x="685346" y="214362"/>
            <a:ext cx="7765322" cy="867508"/>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ct val="100000"/>
              <a:buFont typeface="Arial Rounded"/>
              <a:buNone/>
            </a:pPr>
            <a:r>
              <a:rPr lang="en-US" sz="5400" b="1" dirty="0">
                <a:solidFill>
                  <a:srgbClr val="00B0F0"/>
                </a:solidFill>
                <a:latin typeface="Arial Rounded MT Bold" panose="020F0704030504030204" pitchFamily="34" charset="0"/>
                <a:ea typeface="Arial Rounded"/>
                <a:cs typeface="Arial Rounded"/>
                <a:sym typeface="Arial Rounded"/>
              </a:rPr>
              <a:t>Approach</a:t>
            </a:r>
            <a:endParaRPr dirty="0">
              <a:latin typeface="Arial Rounded MT Bold" panose="020F0704030504030204" pitchFamily="34" charset="0"/>
            </a:endParaRPr>
          </a:p>
        </p:txBody>
      </p:sp>
      <p:sp>
        <p:nvSpPr>
          <p:cNvPr id="176" name="Google Shape;176;p4"/>
          <p:cNvSpPr txBox="1">
            <a:spLocks noGrp="1"/>
          </p:cNvSpPr>
          <p:nvPr>
            <p:ph type="body" idx="1"/>
          </p:nvPr>
        </p:nvSpPr>
        <p:spPr>
          <a:xfrm>
            <a:off x="351692" y="1289583"/>
            <a:ext cx="8500906" cy="297106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Autofit/>
          </a:bodyPr>
          <a:lstStyle/>
          <a:p>
            <a:pPr marL="379800" lvl="0" indent="-342900" algn="just" rtl="0">
              <a:spcBef>
                <a:spcPts val="0"/>
              </a:spcBef>
              <a:spcAft>
                <a:spcPts val="0"/>
              </a:spcAft>
              <a:buClr>
                <a:srgbClr val="92D050"/>
              </a:buClr>
              <a:buSzPts val="1680"/>
              <a:buFont typeface="Wingdings" panose="05000000000000000000" pitchFamily="2" charset="2"/>
              <a:buChar char="q"/>
            </a:pPr>
            <a:r>
              <a:rPr lang="en-US" sz="2400" b="1" dirty="0">
                <a:solidFill>
                  <a:srgbClr val="92D050"/>
                </a:solidFill>
                <a:latin typeface="Abadi" panose="020B0604020104020204" pitchFamily="34" charset="0"/>
                <a:ea typeface="Arial"/>
                <a:cs typeface="Arial"/>
                <a:sym typeface="Arial"/>
              </a:rPr>
              <a:t>Data Extraction: </a:t>
            </a:r>
            <a:r>
              <a:rPr lang="en-US" sz="2400" dirty="0">
                <a:solidFill>
                  <a:srgbClr val="BFBFBF"/>
                </a:solidFill>
                <a:latin typeface="Abadi" panose="020B0604020104020204" pitchFamily="34" charset="0"/>
                <a:ea typeface="Arial"/>
                <a:cs typeface="Arial"/>
                <a:sym typeface="Arial"/>
              </a:rPr>
              <a:t>Downloaded and Imported the dataset into Excel.</a:t>
            </a:r>
            <a:endParaRPr dirty="0">
              <a:latin typeface="Abadi" panose="020B0604020104020204" pitchFamily="34" charset="0"/>
            </a:endParaRPr>
          </a:p>
          <a:p>
            <a:pPr marL="379800" lvl="0" indent="-342900" algn="just" rtl="0">
              <a:spcBef>
                <a:spcPts val="1080"/>
              </a:spcBef>
              <a:spcAft>
                <a:spcPts val="0"/>
              </a:spcAft>
              <a:buClr>
                <a:srgbClr val="92D050"/>
              </a:buClr>
              <a:buSzPts val="1680"/>
              <a:buFont typeface="Wingdings" panose="05000000000000000000" pitchFamily="2" charset="2"/>
              <a:buChar char="q"/>
            </a:pPr>
            <a:r>
              <a:rPr lang="en-US" sz="2400" b="1" dirty="0">
                <a:solidFill>
                  <a:srgbClr val="92D050"/>
                </a:solidFill>
                <a:latin typeface="Abadi" panose="020B0604020104020204" pitchFamily="34" charset="0"/>
                <a:ea typeface="Arial"/>
                <a:cs typeface="Arial"/>
                <a:sym typeface="Arial"/>
              </a:rPr>
              <a:t>Data Cleaning: </a:t>
            </a:r>
            <a:r>
              <a:rPr lang="en-US" sz="2400" dirty="0">
                <a:solidFill>
                  <a:srgbClr val="BFBFBF"/>
                </a:solidFill>
                <a:latin typeface="Abadi" panose="020B0604020104020204" pitchFamily="34" charset="0"/>
                <a:ea typeface="Arial"/>
                <a:cs typeface="Arial"/>
                <a:sym typeface="Arial"/>
              </a:rPr>
              <a:t>Cleaned the data by removing blanks/null or imputing them, removing invalid entries and addressing any outliers. </a:t>
            </a:r>
            <a:endParaRPr dirty="0">
              <a:latin typeface="Abadi" panose="020B0604020104020204" pitchFamily="34" charset="0"/>
            </a:endParaRPr>
          </a:p>
          <a:p>
            <a:pPr marL="379800" lvl="0" indent="-342900" algn="just" rtl="0">
              <a:spcBef>
                <a:spcPts val="1080"/>
              </a:spcBef>
              <a:spcAft>
                <a:spcPts val="0"/>
              </a:spcAft>
              <a:buClr>
                <a:srgbClr val="92D050"/>
              </a:buClr>
              <a:buSzPts val="1680"/>
              <a:buFont typeface="Wingdings" panose="05000000000000000000" pitchFamily="2" charset="2"/>
              <a:buChar char="q"/>
            </a:pPr>
            <a:r>
              <a:rPr lang="en-US" sz="2400" b="1" dirty="0">
                <a:solidFill>
                  <a:srgbClr val="92D050"/>
                </a:solidFill>
                <a:latin typeface="Abadi" panose="020B0604020104020204" pitchFamily="34" charset="0"/>
                <a:ea typeface="Arial"/>
                <a:cs typeface="Arial"/>
                <a:sym typeface="Arial"/>
              </a:rPr>
              <a:t>Analysis: </a:t>
            </a:r>
            <a:r>
              <a:rPr lang="en-US" sz="2400" dirty="0">
                <a:solidFill>
                  <a:srgbClr val="BFBFBF"/>
                </a:solidFill>
                <a:latin typeface="Abadi" panose="020B0604020104020204" pitchFamily="34" charset="0"/>
                <a:ea typeface="Arial"/>
                <a:cs typeface="Arial"/>
                <a:sym typeface="Arial"/>
              </a:rPr>
              <a:t>Used Pivot Tables and charts to visualize trends and uncover key insights and analyzed the findings and compiled them into a report.</a:t>
            </a:r>
            <a:endParaRPr sz="2400" dirty="0">
              <a:solidFill>
                <a:srgbClr val="BFBFBF"/>
              </a:solidFill>
              <a:latin typeface="Abadi" panose="020B0604020104020204" pitchFamily="34" charset="0"/>
              <a:ea typeface="Arial"/>
              <a:cs typeface="Arial"/>
              <a:sym typeface="Arial"/>
            </a:endParaRPr>
          </a:p>
        </p:txBody>
      </p:sp>
      <p:pic>
        <p:nvPicPr>
          <p:cNvPr id="177" name="Google Shape;177;p4"/>
          <p:cNvPicPr preferRelativeResize="0"/>
          <p:nvPr/>
        </p:nvPicPr>
        <p:blipFill rotWithShape="1">
          <a:blip r:embed="rId3">
            <a:alphaModFix/>
          </a:blip>
          <a:srcRect l="9462" r="10024"/>
          <a:stretch/>
        </p:blipFill>
        <p:spPr>
          <a:xfrm>
            <a:off x="5637125" y="4632069"/>
            <a:ext cx="2813543" cy="1872696"/>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5"/>
          <p:cNvSpPr txBox="1">
            <a:spLocks noGrp="1"/>
          </p:cNvSpPr>
          <p:nvPr>
            <p:ph type="title"/>
          </p:nvPr>
        </p:nvSpPr>
        <p:spPr>
          <a:xfrm>
            <a:off x="685346" y="194994"/>
            <a:ext cx="7765322" cy="867508"/>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00B0F0"/>
              </a:buClr>
              <a:buSzPct val="100000"/>
              <a:buFont typeface="Arial Rounded"/>
              <a:buNone/>
            </a:pPr>
            <a:r>
              <a:rPr lang="en-US" sz="5400" b="1" dirty="0">
                <a:solidFill>
                  <a:srgbClr val="00B0F0"/>
                </a:solidFill>
                <a:latin typeface="Arial Rounded MT Bold" panose="020F0704030504030204" pitchFamily="34" charset="0"/>
                <a:ea typeface="Arial Rounded"/>
                <a:cs typeface="Arial Rounded"/>
                <a:sym typeface="Arial Rounded"/>
              </a:rPr>
              <a:t>Tech-Stack Used</a:t>
            </a:r>
            <a:endParaRPr sz="5400" b="1" dirty="0">
              <a:solidFill>
                <a:srgbClr val="00B0F0"/>
              </a:solidFill>
              <a:latin typeface="Arial Rounded MT Bold" panose="020F0704030504030204" pitchFamily="34" charset="0"/>
              <a:ea typeface="Arial Rounded"/>
              <a:cs typeface="Arial Rounded"/>
              <a:sym typeface="Arial Rounded"/>
            </a:endParaRPr>
          </a:p>
        </p:txBody>
      </p:sp>
      <p:sp>
        <p:nvSpPr>
          <p:cNvPr id="183" name="Google Shape;183;p5"/>
          <p:cNvSpPr txBox="1">
            <a:spLocks noGrp="1"/>
          </p:cNvSpPr>
          <p:nvPr>
            <p:ph type="body" idx="1"/>
          </p:nvPr>
        </p:nvSpPr>
        <p:spPr>
          <a:xfrm>
            <a:off x="522514" y="1146656"/>
            <a:ext cx="8098972" cy="305355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Autofit/>
          </a:bodyPr>
          <a:lstStyle/>
          <a:p>
            <a:pPr marL="379800" lvl="0" indent="-342900" algn="just" rtl="0">
              <a:spcBef>
                <a:spcPts val="0"/>
              </a:spcBef>
              <a:spcAft>
                <a:spcPts val="0"/>
              </a:spcAft>
              <a:buClr>
                <a:srgbClr val="92D050"/>
              </a:buClr>
              <a:buSzPts val="1680"/>
              <a:buFont typeface="Wingdings" panose="05000000000000000000" pitchFamily="2" charset="2"/>
              <a:buChar char="q"/>
            </a:pPr>
            <a:r>
              <a:rPr lang="en-US" sz="2400" b="1" dirty="0">
                <a:solidFill>
                  <a:srgbClr val="92D050"/>
                </a:solidFill>
                <a:latin typeface="Abadi" panose="020B0604020104020204" pitchFamily="34" charset="0"/>
                <a:ea typeface="Arial"/>
                <a:cs typeface="Arial"/>
                <a:sym typeface="Arial"/>
              </a:rPr>
              <a:t>Microsoft Excel 2016: </a:t>
            </a:r>
            <a:r>
              <a:rPr lang="en-US" sz="2400" dirty="0">
                <a:solidFill>
                  <a:srgbClr val="BFBFBF"/>
                </a:solidFill>
                <a:latin typeface="Abadi" panose="020B0604020104020204" pitchFamily="34" charset="0"/>
                <a:ea typeface="Arial"/>
                <a:cs typeface="Arial"/>
                <a:sym typeface="Arial"/>
              </a:rPr>
              <a:t>Used for data cleaning and visualizations. Excel provides powerful tools like charts, graphs, pivot tables, and various formatting options that make it easier to analyze and interpret data effectively.</a:t>
            </a:r>
            <a:endParaRPr dirty="0">
              <a:latin typeface="Abadi" panose="020B0604020104020204" pitchFamily="34" charset="0"/>
            </a:endParaRPr>
          </a:p>
          <a:p>
            <a:pPr marL="379800" lvl="0" indent="-342900" algn="just" rtl="0">
              <a:spcBef>
                <a:spcPts val="1080"/>
              </a:spcBef>
              <a:spcAft>
                <a:spcPts val="0"/>
              </a:spcAft>
              <a:buClr>
                <a:srgbClr val="92D050"/>
              </a:buClr>
              <a:buSzPts val="1680"/>
              <a:buFont typeface="Wingdings" panose="05000000000000000000" pitchFamily="2" charset="2"/>
              <a:buChar char="q"/>
            </a:pPr>
            <a:r>
              <a:rPr lang="en-US" sz="2400" b="1" dirty="0">
                <a:solidFill>
                  <a:srgbClr val="92D050"/>
                </a:solidFill>
                <a:latin typeface="Abadi" panose="020B0604020104020204" pitchFamily="34" charset="0"/>
                <a:ea typeface="Arial"/>
                <a:cs typeface="Arial"/>
                <a:sym typeface="Arial"/>
              </a:rPr>
              <a:t>Microsoft PowerPoint 2016 (PPT): </a:t>
            </a:r>
            <a:r>
              <a:rPr lang="en-US" sz="2400" dirty="0">
                <a:solidFill>
                  <a:srgbClr val="BFBFBF"/>
                </a:solidFill>
                <a:latin typeface="Abadi" panose="020B0604020104020204" pitchFamily="34" charset="0"/>
                <a:ea typeface="Arial"/>
                <a:cs typeface="Arial"/>
                <a:sym typeface="Arial"/>
              </a:rPr>
              <a:t>Used for structuring and presenting insights.</a:t>
            </a:r>
            <a:endParaRPr dirty="0">
              <a:latin typeface="Abadi" panose="020B0604020104020204" pitchFamily="34" charset="0"/>
            </a:endParaRPr>
          </a:p>
          <a:p>
            <a:pPr marL="379800" lvl="0" indent="-342900" algn="just" rtl="0">
              <a:spcBef>
                <a:spcPts val="1080"/>
              </a:spcBef>
              <a:spcAft>
                <a:spcPts val="0"/>
              </a:spcAft>
              <a:buClr>
                <a:srgbClr val="92D050"/>
              </a:buClr>
              <a:buSzPts val="1680"/>
              <a:buFont typeface="Wingdings" panose="05000000000000000000" pitchFamily="2" charset="2"/>
              <a:buChar char="q"/>
            </a:pPr>
            <a:r>
              <a:rPr lang="en-US" sz="2400" b="1" dirty="0">
                <a:solidFill>
                  <a:srgbClr val="92D050"/>
                </a:solidFill>
                <a:latin typeface="Abadi" panose="020B0604020104020204" pitchFamily="34" charset="0"/>
                <a:ea typeface="Arial"/>
                <a:cs typeface="Arial"/>
                <a:sym typeface="Arial"/>
              </a:rPr>
              <a:t>Google Drive: </a:t>
            </a:r>
            <a:r>
              <a:rPr lang="en-US" sz="2400" dirty="0">
                <a:solidFill>
                  <a:srgbClr val="BFBFBF"/>
                </a:solidFill>
                <a:latin typeface="Abadi" panose="020B0604020104020204" pitchFamily="34" charset="0"/>
                <a:ea typeface="Arial"/>
                <a:cs typeface="Arial"/>
                <a:sym typeface="Arial"/>
              </a:rPr>
              <a:t>Used for storing and sharing reports.</a:t>
            </a:r>
            <a:endParaRPr dirty="0">
              <a:latin typeface="Abadi" panose="020B0604020104020204" pitchFamily="34" charset="0"/>
            </a:endParaRPr>
          </a:p>
          <a:p>
            <a:pPr marL="36900" lvl="0" indent="0" algn="just" rtl="0">
              <a:spcBef>
                <a:spcPts val="1080"/>
              </a:spcBef>
              <a:spcAft>
                <a:spcPts val="0"/>
              </a:spcAft>
              <a:buClr>
                <a:srgbClr val="FFC000"/>
              </a:buClr>
              <a:buSzPts val="1680"/>
              <a:buNone/>
            </a:pPr>
            <a:endParaRPr sz="2400" dirty="0">
              <a:solidFill>
                <a:srgbClr val="BFBFBF"/>
              </a:solidFill>
              <a:latin typeface="Arial"/>
              <a:ea typeface="Arial"/>
              <a:cs typeface="Arial"/>
              <a:sym typeface="Arial"/>
            </a:endParaRPr>
          </a:p>
        </p:txBody>
      </p:sp>
      <p:pic>
        <p:nvPicPr>
          <p:cNvPr id="184" name="Google Shape;184;p5"/>
          <p:cNvPicPr preferRelativeResize="0"/>
          <p:nvPr/>
        </p:nvPicPr>
        <p:blipFill rotWithShape="1">
          <a:blip r:embed="rId3">
            <a:alphaModFix/>
          </a:blip>
          <a:srcRect l="3785" t="8184" r="4296" b="9833"/>
          <a:stretch/>
        </p:blipFill>
        <p:spPr>
          <a:xfrm>
            <a:off x="6097292" y="5627189"/>
            <a:ext cx="2150348" cy="1075174"/>
          </a:xfrm>
          <a:prstGeom prst="rect">
            <a:avLst/>
          </a:prstGeom>
          <a:noFill/>
          <a:ln>
            <a:noFill/>
          </a:ln>
          <a:effectLst>
            <a:outerShdw blurRad="292100" dist="139700" dir="2700000" algn="tl" rotWithShape="0">
              <a:srgbClr val="333333">
                <a:alpha val="64705"/>
              </a:srgbClr>
            </a:outerShdw>
          </a:effectLst>
        </p:spPr>
      </p:pic>
      <p:pic>
        <p:nvPicPr>
          <p:cNvPr id="185" name="Google Shape;185;p5"/>
          <p:cNvPicPr preferRelativeResize="0"/>
          <p:nvPr/>
        </p:nvPicPr>
        <p:blipFill rotWithShape="1">
          <a:blip r:embed="rId4">
            <a:alphaModFix/>
          </a:blip>
          <a:srcRect l="11173" r="12126"/>
          <a:stretch/>
        </p:blipFill>
        <p:spPr>
          <a:xfrm>
            <a:off x="3954542" y="5143305"/>
            <a:ext cx="1546415" cy="1204128"/>
          </a:xfrm>
          <a:prstGeom prst="rect">
            <a:avLst/>
          </a:prstGeom>
          <a:noFill/>
          <a:ln>
            <a:noFill/>
          </a:ln>
          <a:effectLst>
            <a:outerShdw blurRad="292100" dist="139700" dir="2700000" algn="tl" rotWithShape="0">
              <a:srgbClr val="333333">
                <a:alpha val="64705"/>
              </a:srgbClr>
            </a:outerShdw>
          </a:effectLst>
        </p:spPr>
      </p:pic>
      <p:pic>
        <p:nvPicPr>
          <p:cNvPr id="186" name="Google Shape;186;p5"/>
          <p:cNvPicPr preferRelativeResize="0"/>
          <p:nvPr/>
        </p:nvPicPr>
        <p:blipFill rotWithShape="1">
          <a:blip r:embed="rId5">
            <a:alphaModFix/>
          </a:blip>
          <a:srcRect l="10525" t="10687" r="10183" b="11756"/>
          <a:stretch/>
        </p:blipFill>
        <p:spPr>
          <a:xfrm>
            <a:off x="1016941" y="4288546"/>
            <a:ext cx="2341266" cy="1204129"/>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6"/>
          <p:cNvSpPr txBox="1">
            <a:spLocks noGrp="1"/>
          </p:cNvSpPr>
          <p:nvPr>
            <p:ph type="title"/>
          </p:nvPr>
        </p:nvSpPr>
        <p:spPr>
          <a:xfrm>
            <a:off x="689339" y="215734"/>
            <a:ext cx="7765322" cy="749551"/>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rgbClr val="00B0F0"/>
              </a:buClr>
              <a:buSzPts val="4400"/>
              <a:buFont typeface="Arial Rounded"/>
              <a:buNone/>
            </a:pPr>
            <a:r>
              <a:rPr lang="en-US" sz="4800" b="1" dirty="0">
                <a:solidFill>
                  <a:srgbClr val="00B0F0"/>
                </a:solidFill>
                <a:latin typeface="Arial Rounded MT Bold" panose="020F0704030504030204" pitchFamily="34" charset="0"/>
                <a:ea typeface="Arial Rounded"/>
                <a:cs typeface="Arial Rounded"/>
                <a:sym typeface="Arial Rounded"/>
              </a:rPr>
              <a:t>Data Analytics Task</a:t>
            </a:r>
            <a:endParaRPr sz="4800" b="1" dirty="0">
              <a:solidFill>
                <a:srgbClr val="00B0F0"/>
              </a:solidFill>
              <a:latin typeface="Arial Rounded MT Bold" panose="020F0704030504030204" pitchFamily="34" charset="0"/>
              <a:ea typeface="Arial Rounded"/>
              <a:cs typeface="Arial Rounded"/>
              <a:sym typeface="Arial Rounded"/>
            </a:endParaRPr>
          </a:p>
        </p:txBody>
      </p:sp>
      <p:sp>
        <p:nvSpPr>
          <p:cNvPr id="192" name="Google Shape;192;p6"/>
          <p:cNvSpPr txBox="1"/>
          <p:nvPr/>
        </p:nvSpPr>
        <p:spPr>
          <a:xfrm>
            <a:off x="325120" y="1055939"/>
            <a:ext cx="8493760" cy="347783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tx1">
                  <a:lumMod val="85000"/>
                </a:schemeClr>
              </a:buClr>
              <a:buSzPts val="1600"/>
              <a:buFont typeface="Wingdings" panose="05000000000000000000" pitchFamily="2" charset="2"/>
              <a:buChar char="q"/>
            </a:pPr>
            <a:r>
              <a:rPr lang="en-US" sz="2000" b="0" i="0" u="none" strike="noStrike" cap="none" dirty="0">
                <a:solidFill>
                  <a:schemeClr val="tx1">
                    <a:lumMod val="75000"/>
                  </a:schemeClr>
                </a:solidFill>
                <a:latin typeface="Abadi" panose="020B0604020104020204" pitchFamily="34" charset="0"/>
                <a:ea typeface="Arial"/>
                <a:cs typeface="Arial"/>
                <a:sym typeface="Arial"/>
              </a:rPr>
              <a:t>The Dataset contains 50000 rows and 122 columns in all and consists of Missing values/Blanks/Null values and Outliers.</a:t>
            </a:r>
          </a:p>
          <a:p>
            <a:pPr marL="342900" marR="0" lvl="0" indent="-342900" algn="just" rtl="0">
              <a:spcBef>
                <a:spcPts val="0"/>
              </a:spcBef>
              <a:spcAft>
                <a:spcPts val="0"/>
              </a:spcAft>
              <a:buClr>
                <a:schemeClr val="tx1">
                  <a:lumMod val="85000"/>
                </a:schemeClr>
              </a:buClr>
              <a:buSzPts val="1600"/>
              <a:buFont typeface="Wingdings" panose="05000000000000000000" pitchFamily="2" charset="2"/>
              <a:buChar char="q"/>
            </a:pPr>
            <a:r>
              <a:rPr lang="en-US" sz="2000" dirty="0">
                <a:solidFill>
                  <a:schemeClr val="tx1">
                    <a:lumMod val="75000"/>
                  </a:schemeClr>
                </a:solidFill>
                <a:latin typeface="Abadi" panose="020B0604020104020204" pitchFamily="34" charset="0"/>
                <a:ea typeface="Arial"/>
                <a:cs typeface="Arial"/>
                <a:sym typeface="Arial"/>
              </a:rPr>
              <a:t>85 columns were used for analysis and the rest 37 Columns was removed due to irrelevant Columns.</a:t>
            </a:r>
          </a:p>
          <a:p>
            <a:pPr marL="342900" marR="0" lvl="0" indent="-342900" algn="just" rtl="0">
              <a:spcBef>
                <a:spcPts val="0"/>
              </a:spcBef>
              <a:spcAft>
                <a:spcPts val="0"/>
              </a:spcAft>
              <a:buClr>
                <a:schemeClr val="tx1">
                  <a:lumMod val="85000"/>
                </a:schemeClr>
              </a:buClr>
              <a:buSzPts val="1600"/>
              <a:buFont typeface="Wingdings" panose="05000000000000000000" pitchFamily="2" charset="2"/>
              <a:buChar char="q"/>
            </a:pPr>
            <a:r>
              <a:rPr lang="en-US" sz="2000" dirty="0">
                <a:solidFill>
                  <a:schemeClr val="tx1">
                    <a:lumMod val="75000"/>
                  </a:schemeClr>
                </a:solidFill>
                <a:latin typeface="Abadi" panose="020B0604020104020204" pitchFamily="34" charset="0"/>
                <a:ea typeface="Arial"/>
                <a:cs typeface="Arial"/>
                <a:sym typeface="Arial"/>
              </a:rPr>
              <a:t>Missing values were imputed by Median/Mode.</a:t>
            </a:r>
          </a:p>
          <a:p>
            <a:pPr marL="342900" marR="0" lvl="0" indent="-342900" algn="just" rtl="0">
              <a:spcBef>
                <a:spcPts val="0"/>
              </a:spcBef>
              <a:spcAft>
                <a:spcPts val="0"/>
              </a:spcAft>
              <a:buClr>
                <a:schemeClr val="tx1">
                  <a:lumMod val="85000"/>
                </a:schemeClr>
              </a:buClr>
              <a:buSzPts val="1600"/>
              <a:buFont typeface="Wingdings" panose="05000000000000000000" pitchFamily="2" charset="2"/>
              <a:buChar char="q"/>
            </a:pPr>
            <a:r>
              <a:rPr lang="en-US" sz="2000" dirty="0">
                <a:solidFill>
                  <a:schemeClr val="tx1">
                    <a:lumMod val="75000"/>
                  </a:schemeClr>
                </a:solidFill>
                <a:latin typeface="Abadi" panose="020B0604020104020204" pitchFamily="34" charset="0"/>
                <a:ea typeface="Arial"/>
                <a:cs typeface="Arial"/>
                <a:sym typeface="Arial"/>
              </a:rPr>
              <a:t>Missing percentage &gt;60% were removed due to large dataset. </a:t>
            </a:r>
          </a:p>
          <a:p>
            <a:pPr marL="342900" marR="0" lvl="0" indent="-342900" algn="just" rtl="0">
              <a:spcBef>
                <a:spcPts val="0"/>
              </a:spcBef>
              <a:spcAft>
                <a:spcPts val="0"/>
              </a:spcAft>
              <a:buClr>
                <a:schemeClr val="tx1">
                  <a:lumMod val="85000"/>
                </a:schemeClr>
              </a:buClr>
              <a:buSzPts val="1600"/>
              <a:buFont typeface="Wingdings" panose="05000000000000000000" pitchFamily="2" charset="2"/>
              <a:buChar char="q"/>
            </a:pPr>
            <a:r>
              <a:rPr lang="en-US" sz="2000" b="0" i="0" u="none" strike="noStrike" cap="none" dirty="0">
                <a:solidFill>
                  <a:schemeClr val="tx1">
                    <a:lumMod val="75000"/>
                  </a:schemeClr>
                </a:solidFill>
                <a:latin typeface="Abadi" panose="020B0604020104020204" pitchFamily="34" charset="0"/>
                <a:ea typeface="Arial"/>
                <a:cs typeface="Arial"/>
                <a:sym typeface="Arial"/>
              </a:rPr>
              <a:t>Using IQR Method, Outliers was found.</a:t>
            </a:r>
            <a:endParaRPr sz="2000" dirty="0">
              <a:solidFill>
                <a:schemeClr val="tx1">
                  <a:lumMod val="75000"/>
                </a:schemeClr>
              </a:solidFill>
              <a:latin typeface="Abadi" panose="020B0604020104020204" pitchFamily="34" charset="0"/>
            </a:endParaRPr>
          </a:p>
          <a:p>
            <a:pPr marL="342900" marR="0" lvl="0" indent="-342900" algn="just" rtl="0">
              <a:spcBef>
                <a:spcPts val="0"/>
              </a:spcBef>
              <a:spcAft>
                <a:spcPts val="0"/>
              </a:spcAft>
              <a:buClr>
                <a:schemeClr val="tx1">
                  <a:lumMod val="85000"/>
                </a:schemeClr>
              </a:buClr>
              <a:buSzPts val="1600"/>
              <a:buFont typeface="Wingdings" panose="05000000000000000000" pitchFamily="2" charset="2"/>
              <a:buChar char="q"/>
            </a:pPr>
            <a:r>
              <a:rPr lang="en-US" sz="2000" b="0" i="0" u="none" strike="noStrike" cap="none" dirty="0">
                <a:solidFill>
                  <a:schemeClr val="tx1">
                    <a:lumMod val="75000"/>
                  </a:schemeClr>
                </a:solidFill>
                <a:latin typeface="Abadi" panose="020B0604020104020204" pitchFamily="34" charset="0"/>
                <a:ea typeface="Arial"/>
                <a:cs typeface="Arial"/>
                <a:sym typeface="Arial"/>
              </a:rPr>
              <a:t>All the Insights are based on  Sheet – “</a:t>
            </a:r>
            <a:r>
              <a:rPr lang="en-IN" sz="2000" b="0" i="0" u="none" strike="noStrike" cap="none" dirty="0">
                <a:solidFill>
                  <a:schemeClr val="tx1">
                    <a:lumMod val="75000"/>
                  </a:schemeClr>
                </a:solidFill>
                <a:latin typeface="Abadi" panose="020B0604020104020204" pitchFamily="34" charset="0"/>
                <a:ea typeface="Arial"/>
                <a:cs typeface="Arial"/>
                <a:sym typeface="Arial"/>
              </a:rPr>
              <a:t>Application_data_Cleaned</a:t>
            </a:r>
            <a:r>
              <a:rPr lang="en-IN" sz="2000" dirty="0">
                <a:solidFill>
                  <a:schemeClr val="tx1">
                    <a:lumMod val="75000"/>
                  </a:schemeClr>
                </a:solidFill>
                <a:latin typeface="Abadi" panose="020B0604020104020204" pitchFamily="34" charset="0"/>
                <a:ea typeface="Arial"/>
                <a:cs typeface="Arial"/>
                <a:sym typeface="Arial"/>
              </a:rPr>
              <a:t>”</a:t>
            </a:r>
            <a:endParaRPr sz="2000" dirty="0">
              <a:solidFill>
                <a:schemeClr val="tx1">
                  <a:lumMod val="75000"/>
                </a:schemeClr>
              </a:solidFill>
              <a:latin typeface="Abadi" panose="020B0604020104020204" pitchFamily="34" charset="0"/>
            </a:endParaRPr>
          </a:p>
          <a:p>
            <a:pPr marL="342900" marR="0" lvl="0" indent="-342900" algn="just" rtl="0">
              <a:spcBef>
                <a:spcPts val="0"/>
              </a:spcBef>
              <a:spcAft>
                <a:spcPts val="0"/>
              </a:spcAft>
              <a:buClr>
                <a:schemeClr val="tx1">
                  <a:lumMod val="85000"/>
                </a:schemeClr>
              </a:buClr>
              <a:buSzPts val="1600"/>
              <a:buFont typeface="Wingdings" panose="05000000000000000000" pitchFamily="2" charset="2"/>
              <a:buChar char="q"/>
            </a:pPr>
            <a:r>
              <a:rPr lang="en-US" sz="2000" b="0" i="0" u="none" strike="noStrike" cap="none" dirty="0">
                <a:solidFill>
                  <a:schemeClr val="tx1">
                    <a:lumMod val="75000"/>
                  </a:schemeClr>
                </a:solidFill>
                <a:latin typeface="Abadi" panose="020B0604020104020204" pitchFamily="34" charset="0"/>
                <a:ea typeface="Arial"/>
                <a:cs typeface="Arial"/>
                <a:sym typeface="Arial"/>
              </a:rPr>
              <a:t>All the Charts are attached to respective tasks.</a:t>
            </a:r>
          </a:p>
          <a:p>
            <a:pPr marL="342900" marR="0" lvl="0" indent="-342900" algn="just" rtl="0">
              <a:spcBef>
                <a:spcPts val="0"/>
              </a:spcBef>
              <a:spcAft>
                <a:spcPts val="0"/>
              </a:spcAft>
              <a:buClr>
                <a:schemeClr val="tx1">
                  <a:lumMod val="85000"/>
                </a:schemeClr>
              </a:buClr>
              <a:buSzPts val="1600"/>
              <a:buFont typeface="Wingdings" panose="05000000000000000000" pitchFamily="2" charset="2"/>
              <a:buChar char="q"/>
            </a:pPr>
            <a:r>
              <a:rPr lang="en-US" sz="2000" dirty="0">
                <a:solidFill>
                  <a:schemeClr val="tx1">
                    <a:lumMod val="75000"/>
                  </a:schemeClr>
                </a:solidFill>
                <a:latin typeface="Abadi" panose="020B0604020104020204" pitchFamily="34" charset="0"/>
                <a:cs typeface="Arial"/>
                <a:sym typeface="Arial"/>
              </a:rPr>
              <a:t>As Dataset is very large and not able to open directly in Google sheet, therefore link has been provided to download and view properly.</a:t>
            </a:r>
            <a:endParaRPr sz="1800" dirty="0">
              <a:solidFill>
                <a:schemeClr val="lt1"/>
              </a:solidFill>
              <a:latin typeface="Lustria"/>
              <a:ea typeface="Lustria"/>
              <a:cs typeface="Lustria"/>
              <a:sym typeface="Lustria"/>
            </a:endParaRPr>
          </a:p>
        </p:txBody>
      </p:sp>
      <p:sp>
        <p:nvSpPr>
          <p:cNvPr id="195" name="Google Shape;195;p6"/>
          <p:cNvSpPr txBox="1"/>
          <p:nvPr/>
        </p:nvSpPr>
        <p:spPr>
          <a:xfrm>
            <a:off x="5176962" y="6147289"/>
            <a:ext cx="4770782"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92D050"/>
                </a:solidFill>
                <a:highlight>
                  <a:srgbClr val="000000"/>
                </a:highlight>
                <a:latin typeface="Abadi" panose="020B0604020104020204" pitchFamily="34" charset="0"/>
                <a:ea typeface="Arial"/>
                <a:cs typeface="Arial"/>
                <a:sym typeface="Arial"/>
                <a:hlinkClick r:id="rId3"/>
              </a:rPr>
              <a:t>Click here for the Dataset  </a:t>
            </a:r>
            <a:endParaRPr sz="2000" b="1" dirty="0">
              <a:solidFill>
                <a:srgbClr val="92D050"/>
              </a:solidFill>
              <a:highlight>
                <a:srgbClr val="000000"/>
              </a:highlight>
              <a:latin typeface="Abadi" panose="020B0604020104020204" pitchFamily="34" charset="0"/>
              <a:ea typeface="Arial"/>
              <a:cs typeface="Arial"/>
              <a:sym typeface="Arial"/>
            </a:endParaRPr>
          </a:p>
        </p:txBody>
      </p:sp>
      <p:pic>
        <p:nvPicPr>
          <p:cNvPr id="3" name="Picture 2">
            <a:extLst>
              <a:ext uri="{FF2B5EF4-FFF2-40B4-BE49-F238E27FC236}">
                <a16:creationId xmlns:a16="http://schemas.microsoft.com/office/drawing/2014/main" id="{2E926039-F73F-4B7D-A0D8-7E496FC0953C}"/>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l="4499" t="4748" r="5391" b="2553"/>
          <a:stretch/>
        </p:blipFill>
        <p:spPr>
          <a:xfrm>
            <a:off x="633656" y="4853354"/>
            <a:ext cx="2018105" cy="1788912"/>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7"/>
          <p:cNvSpPr txBox="1">
            <a:spLocks noGrp="1"/>
          </p:cNvSpPr>
          <p:nvPr>
            <p:ph type="title"/>
          </p:nvPr>
        </p:nvSpPr>
        <p:spPr>
          <a:xfrm>
            <a:off x="689339" y="41354"/>
            <a:ext cx="7765322" cy="749551"/>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rgbClr val="00B0F0"/>
              </a:buClr>
              <a:buSzPts val="4800"/>
              <a:buFont typeface="Arial Rounded"/>
              <a:buNone/>
            </a:pPr>
            <a:r>
              <a:rPr lang="en-US" sz="4800" b="1" dirty="0">
                <a:solidFill>
                  <a:srgbClr val="00B0F0"/>
                </a:solidFill>
                <a:latin typeface="Arial Rounded MT Bold" panose="020F0704030504030204" pitchFamily="34" charset="0"/>
                <a:ea typeface="Arial Rounded"/>
                <a:cs typeface="Arial Rounded"/>
                <a:sym typeface="Arial Rounded"/>
              </a:rPr>
              <a:t>Insights</a:t>
            </a:r>
            <a:endParaRPr sz="4800" b="1" dirty="0">
              <a:solidFill>
                <a:srgbClr val="00B0F0"/>
              </a:solidFill>
              <a:latin typeface="Arial Rounded MT Bold" panose="020F0704030504030204" pitchFamily="34" charset="0"/>
              <a:ea typeface="Arial Rounded"/>
              <a:cs typeface="Arial Rounded"/>
              <a:sym typeface="Arial Rounded"/>
            </a:endParaRPr>
          </a:p>
        </p:txBody>
      </p:sp>
      <p:sp>
        <p:nvSpPr>
          <p:cNvPr id="201" name="Google Shape;201;p7"/>
          <p:cNvSpPr txBox="1"/>
          <p:nvPr/>
        </p:nvSpPr>
        <p:spPr>
          <a:xfrm>
            <a:off x="0" y="780075"/>
            <a:ext cx="9144000"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dirty="0">
                <a:solidFill>
                  <a:srgbClr val="33CC33"/>
                </a:solidFill>
                <a:latin typeface="Abadi" panose="020B0604020104020204" pitchFamily="34" charset="0"/>
                <a:ea typeface="Arial Rounded"/>
                <a:cs typeface="Arial Rounded"/>
                <a:sym typeface="Arial Rounded"/>
              </a:rPr>
              <a:t>A. Identify Missing Data: </a:t>
            </a:r>
            <a:r>
              <a:rPr lang="en-US" sz="1800" dirty="0">
                <a:solidFill>
                  <a:schemeClr val="lt1"/>
                </a:solidFill>
                <a:latin typeface="Abadi" panose="020B0604020104020204" pitchFamily="34" charset="0"/>
                <a:ea typeface="Arial Rounded"/>
                <a:cs typeface="Arial Rounded"/>
                <a:sym typeface="Arial Rounded"/>
              </a:rPr>
              <a:t>Identify the missing data in the dataset and decide on an appropriate method to deal with it using Excel built-in functions and features.</a:t>
            </a:r>
            <a:endParaRPr sz="1800" dirty="0">
              <a:solidFill>
                <a:schemeClr val="lt1"/>
              </a:solidFill>
              <a:latin typeface="Abadi" panose="020B0604020104020204" pitchFamily="34" charset="0"/>
              <a:ea typeface="Arial Rounded"/>
              <a:cs typeface="Arial Rounded"/>
              <a:sym typeface="Arial Rounded"/>
            </a:endParaRPr>
          </a:p>
        </p:txBody>
      </p:sp>
      <p:pic>
        <p:nvPicPr>
          <p:cNvPr id="3" name="Picture 2">
            <a:extLst>
              <a:ext uri="{FF2B5EF4-FFF2-40B4-BE49-F238E27FC236}">
                <a16:creationId xmlns:a16="http://schemas.microsoft.com/office/drawing/2014/main" id="{D7B03926-8705-4B56-BFB8-515A4ECCB5BE}"/>
              </a:ext>
            </a:extLst>
          </p:cNvPr>
          <p:cNvPicPr>
            <a:picLocks noChangeAspect="1"/>
          </p:cNvPicPr>
          <p:nvPr/>
        </p:nvPicPr>
        <p:blipFill rotWithShape="1">
          <a:blip r:embed="rId3">
            <a:extLst>
              <a:ext uri="{28A0092B-C50C-407E-A947-70E740481C1C}">
                <a14:useLocalDpi xmlns:a14="http://schemas.microsoft.com/office/drawing/2010/main" val="0"/>
              </a:ext>
            </a:extLst>
          </a:blip>
          <a:srcRect l="485"/>
          <a:stretch/>
        </p:blipFill>
        <p:spPr>
          <a:xfrm>
            <a:off x="231201" y="1401988"/>
            <a:ext cx="2664821" cy="5414658"/>
          </a:xfrm>
          <a:prstGeom prst="rect">
            <a:avLst/>
          </a:prstGeom>
        </p:spPr>
      </p:pic>
      <p:pic>
        <p:nvPicPr>
          <p:cNvPr id="5" name="Picture 4">
            <a:extLst>
              <a:ext uri="{FF2B5EF4-FFF2-40B4-BE49-F238E27FC236}">
                <a16:creationId xmlns:a16="http://schemas.microsoft.com/office/drawing/2014/main" id="{BC340419-08BE-4A97-91BF-E5105E374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6872" y="1401988"/>
            <a:ext cx="2664822" cy="5414658"/>
          </a:xfrm>
          <a:prstGeom prst="rect">
            <a:avLst/>
          </a:prstGeom>
        </p:spPr>
      </p:pic>
      <p:pic>
        <p:nvPicPr>
          <p:cNvPr id="7" name="Picture 6">
            <a:extLst>
              <a:ext uri="{FF2B5EF4-FFF2-40B4-BE49-F238E27FC236}">
                <a16:creationId xmlns:a16="http://schemas.microsoft.com/office/drawing/2014/main" id="{E4E617CC-EF3C-4A96-8BBB-DB32D8E3C3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693" y="1401988"/>
            <a:ext cx="2794308" cy="39808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01EB1-1675-4C5E-9BA6-FA9986F70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21" y="115889"/>
            <a:ext cx="4276152" cy="457393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857C1C1-CE9F-4E9B-9591-94F1D49DD9B9}"/>
              </a:ext>
            </a:extLst>
          </p:cNvPr>
          <p:cNvSpPr txBox="1"/>
          <p:nvPr/>
        </p:nvSpPr>
        <p:spPr>
          <a:xfrm>
            <a:off x="143589" y="4919008"/>
            <a:ext cx="6614666" cy="1938992"/>
          </a:xfrm>
          <a:prstGeom prst="rect">
            <a:avLst/>
          </a:prstGeom>
          <a:noFill/>
        </p:spPr>
        <p:txBody>
          <a:bodyPr wrap="square">
            <a:spAutoFit/>
          </a:bodyPr>
          <a:lstStyle/>
          <a:p>
            <a:pPr marL="285750" indent="-285750">
              <a:buFont typeface="Wingdings" panose="05000000000000000000" pitchFamily="2" charset="2"/>
              <a:buChar char="q"/>
            </a:pPr>
            <a:r>
              <a:rPr lang="en-US" sz="1400" dirty="0">
                <a:latin typeface="Abadi" panose="020B0604020104020204" pitchFamily="34" charset="0"/>
              </a:rPr>
              <a:t>Column name highlighted with </a:t>
            </a:r>
            <a:r>
              <a:rPr lang="en-US" sz="1400" dirty="0">
                <a:solidFill>
                  <a:srgbClr val="00B0F0"/>
                </a:solidFill>
                <a:latin typeface="Abadi" panose="020B0604020104020204" pitchFamily="34" charset="0"/>
              </a:rPr>
              <a:t>Blue</a:t>
            </a:r>
            <a:r>
              <a:rPr lang="en-US" sz="1400" dirty="0">
                <a:latin typeface="Abadi" panose="020B0604020104020204" pitchFamily="34" charset="0"/>
              </a:rPr>
              <a:t> are dropped from "application_data" sheet as of missing % &gt; 60% and last FLAG_DOCUMENT_2 to FLAG_DOCUMENT_21 as irrelevant for analysis.	</a:t>
            </a:r>
            <a:r>
              <a:rPr lang="en-US" sz="1400" dirty="0"/>
              <a:t>											</a:t>
            </a:r>
          </a:p>
          <a:p>
            <a:pPr marL="285750" indent="-285750">
              <a:buFont typeface="Wingdings" panose="05000000000000000000" pitchFamily="2" charset="2"/>
              <a:buChar char="q"/>
            </a:pPr>
            <a:r>
              <a:rPr lang="en-US" sz="1400" dirty="0">
                <a:latin typeface="Abadi" panose="020B0604020104020204" pitchFamily="34" charset="0"/>
              </a:rPr>
              <a:t>For Imputation of Missing Data: </a:t>
            </a:r>
          </a:p>
          <a:p>
            <a:r>
              <a:rPr lang="en-US" sz="1400" dirty="0">
                <a:latin typeface="Abadi" panose="020B0604020104020204" pitchFamily="34" charset="0"/>
              </a:rPr>
              <a:t>            * For </a:t>
            </a:r>
            <a:r>
              <a:rPr lang="en-US" sz="1400" dirty="0">
                <a:solidFill>
                  <a:srgbClr val="92D050"/>
                </a:solidFill>
                <a:latin typeface="Abadi" panose="020B0604020104020204" pitchFamily="34" charset="0"/>
              </a:rPr>
              <a:t>Numeric Variables, </a:t>
            </a:r>
            <a:r>
              <a:rPr lang="en-US" sz="1400" dirty="0">
                <a:latin typeface="Abadi" panose="020B0604020104020204" pitchFamily="34" charset="0"/>
              </a:rPr>
              <a:t>MEDIAN OR AVERAGE Formula used.		                  </a:t>
            </a:r>
          </a:p>
          <a:p>
            <a:r>
              <a:rPr lang="en-US" sz="1400" dirty="0">
                <a:latin typeface="Abadi" panose="020B0604020104020204" pitchFamily="34" charset="0"/>
              </a:rPr>
              <a:t>            * For </a:t>
            </a:r>
            <a:r>
              <a:rPr lang="en-US" sz="1400" dirty="0">
                <a:solidFill>
                  <a:srgbClr val="92D050"/>
                </a:solidFill>
                <a:latin typeface="Abadi" panose="020B0604020104020204" pitchFamily="34" charset="0"/>
              </a:rPr>
              <a:t>Categorial Variables, </a:t>
            </a:r>
            <a:r>
              <a:rPr lang="en-US" sz="1400" dirty="0">
                <a:latin typeface="Abadi" panose="020B0604020104020204" pitchFamily="34" charset="0"/>
              </a:rPr>
              <a:t>MODE Formula used.	</a:t>
            </a:r>
            <a:r>
              <a:rPr lang="en-US" sz="1400" dirty="0"/>
              <a:t>	</a:t>
            </a:r>
            <a:r>
              <a:rPr lang="en-US" dirty="0"/>
              <a:t>										</a:t>
            </a:r>
          </a:p>
        </p:txBody>
      </p:sp>
      <p:pic>
        <p:nvPicPr>
          <p:cNvPr id="14" name="Picture 13">
            <a:extLst>
              <a:ext uri="{FF2B5EF4-FFF2-40B4-BE49-F238E27FC236}">
                <a16:creationId xmlns:a16="http://schemas.microsoft.com/office/drawing/2014/main" id="{EC1A7E5B-F633-4C05-8F52-768AD89DC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103" y="115888"/>
            <a:ext cx="2171176" cy="5142258"/>
          </a:xfrm>
          <a:prstGeom prst="rect">
            <a:avLst/>
          </a:prstGeom>
        </p:spPr>
      </p:pic>
      <p:pic>
        <p:nvPicPr>
          <p:cNvPr id="16" name="Picture 15">
            <a:extLst>
              <a:ext uri="{FF2B5EF4-FFF2-40B4-BE49-F238E27FC236}">
                <a16:creationId xmlns:a16="http://schemas.microsoft.com/office/drawing/2014/main" id="{A9D3205F-DB68-4865-94CA-183444251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380" y="115888"/>
            <a:ext cx="2392215" cy="771683"/>
          </a:xfrm>
          <a:prstGeom prst="rect">
            <a:avLst/>
          </a:prstGeom>
        </p:spPr>
      </p:pic>
      <p:sp>
        <p:nvSpPr>
          <p:cNvPr id="17" name="TextBox 16">
            <a:extLst>
              <a:ext uri="{FF2B5EF4-FFF2-40B4-BE49-F238E27FC236}">
                <a16:creationId xmlns:a16="http://schemas.microsoft.com/office/drawing/2014/main" id="{2CAE99D0-E23A-41EB-921E-1D52BAA873A0}"/>
              </a:ext>
            </a:extLst>
          </p:cNvPr>
          <p:cNvSpPr txBox="1"/>
          <p:nvPr/>
        </p:nvSpPr>
        <p:spPr>
          <a:xfrm>
            <a:off x="4490722" y="1754326"/>
            <a:ext cx="2267533" cy="369332"/>
          </a:xfrm>
          <a:prstGeom prst="rect">
            <a:avLst/>
          </a:prstGeom>
          <a:solidFill>
            <a:schemeClr val="accent1">
              <a:lumMod val="60000"/>
              <a:lumOff val="40000"/>
            </a:schemeClr>
          </a:solidFill>
        </p:spPr>
        <p:txBody>
          <a:bodyPr wrap="square" rtlCol="0">
            <a:spAutoFit/>
          </a:bodyPr>
          <a:lstStyle/>
          <a:p>
            <a:pPr algn="ctr"/>
            <a:r>
              <a:rPr lang="en-IN" b="1" dirty="0">
                <a:solidFill>
                  <a:schemeClr val="bg1"/>
                </a:solidFill>
                <a:latin typeface="Abadi" panose="020B0604020104020204" pitchFamily="34" charset="0"/>
              </a:rPr>
              <a:t>Categorical Variables</a:t>
            </a:r>
          </a:p>
        </p:txBody>
      </p:sp>
      <p:sp>
        <p:nvSpPr>
          <p:cNvPr id="18" name="Arrow: Down 17">
            <a:extLst>
              <a:ext uri="{FF2B5EF4-FFF2-40B4-BE49-F238E27FC236}">
                <a16:creationId xmlns:a16="http://schemas.microsoft.com/office/drawing/2014/main" id="{67C52424-6D54-4B15-965E-981A5DA90328}"/>
              </a:ext>
            </a:extLst>
          </p:cNvPr>
          <p:cNvSpPr/>
          <p:nvPr/>
        </p:nvSpPr>
        <p:spPr>
          <a:xfrm rot="10800000">
            <a:off x="5345088" y="1019976"/>
            <a:ext cx="558800" cy="619760"/>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965A65B-3F2F-4613-884F-BD70578F6E2F}"/>
              </a:ext>
            </a:extLst>
          </p:cNvPr>
          <p:cNvSpPr txBox="1"/>
          <p:nvPr/>
        </p:nvSpPr>
        <p:spPr>
          <a:xfrm>
            <a:off x="6820595" y="6185586"/>
            <a:ext cx="2267533" cy="369332"/>
          </a:xfrm>
          <a:prstGeom prst="rect">
            <a:avLst/>
          </a:prstGeom>
          <a:solidFill>
            <a:schemeClr val="accent4">
              <a:lumMod val="60000"/>
              <a:lumOff val="40000"/>
            </a:schemeClr>
          </a:solidFill>
        </p:spPr>
        <p:txBody>
          <a:bodyPr wrap="square" rtlCol="0">
            <a:spAutoFit/>
          </a:bodyPr>
          <a:lstStyle/>
          <a:p>
            <a:pPr algn="ctr"/>
            <a:r>
              <a:rPr lang="en-IN" b="1" dirty="0">
                <a:solidFill>
                  <a:schemeClr val="bg1"/>
                </a:solidFill>
                <a:latin typeface="Abadi" panose="020B0604020104020204" pitchFamily="34" charset="0"/>
              </a:rPr>
              <a:t>Numerical Variables</a:t>
            </a:r>
          </a:p>
        </p:txBody>
      </p:sp>
      <p:sp>
        <p:nvSpPr>
          <p:cNvPr id="20" name="Arrow: Down 19">
            <a:extLst>
              <a:ext uri="{FF2B5EF4-FFF2-40B4-BE49-F238E27FC236}">
                <a16:creationId xmlns:a16="http://schemas.microsoft.com/office/drawing/2014/main" id="{19AC6DD1-B600-4D59-9BDD-AEEFAFB9E432}"/>
              </a:ext>
            </a:extLst>
          </p:cNvPr>
          <p:cNvSpPr/>
          <p:nvPr/>
        </p:nvSpPr>
        <p:spPr>
          <a:xfrm rot="10800000">
            <a:off x="7640320" y="5466080"/>
            <a:ext cx="477520" cy="558800"/>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0194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8"/>
          <p:cNvSpPr txBox="1"/>
          <p:nvPr/>
        </p:nvSpPr>
        <p:spPr>
          <a:xfrm>
            <a:off x="0" y="203117"/>
            <a:ext cx="91440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33CC33"/>
                </a:solidFill>
                <a:latin typeface="Abadi" panose="020B0604020104020204" pitchFamily="34" charset="0"/>
                <a:ea typeface="Arial Rounded"/>
                <a:cs typeface="Arial Rounded"/>
                <a:sym typeface="Arial Rounded"/>
              </a:rPr>
              <a:t>B. Identify Outliers in the Dataset: </a:t>
            </a:r>
            <a:r>
              <a:rPr lang="en-US" sz="1800" dirty="0">
                <a:solidFill>
                  <a:schemeClr val="lt1"/>
                </a:solidFill>
                <a:latin typeface="Abadi" panose="020B0604020104020204" pitchFamily="34" charset="0"/>
                <a:ea typeface="Arial Rounded"/>
                <a:cs typeface="Arial Rounded"/>
                <a:sym typeface="Arial Rounded"/>
              </a:rPr>
              <a:t>Detect and identify outliers in the dataset using Excel statistical functions and features, focusing on numerical variables.</a:t>
            </a:r>
            <a:endParaRPr sz="1800" dirty="0">
              <a:solidFill>
                <a:schemeClr val="lt1"/>
              </a:solidFill>
              <a:latin typeface="Abadi" panose="020B0604020104020204" pitchFamily="34" charset="0"/>
              <a:ea typeface="Arial Rounded"/>
              <a:cs typeface="Arial Rounded"/>
              <a:sym typeface="Arial Rounded"/>
            </a:endParaRPr>
          </a:p>
        </p:txBody>
      </p:sp>
      <p:pic>
        <p:nvPicPr>
          <p:cNvPr id="3" name="Picture 2">
            <a:extLst>
              <a:ext uri="{FF2B5EF4-FFF2-40B4-BE49-F238E27FC236}">
                <a16:creationId xmlns:a16="http://schemas.microsoft.com/office/drawing/2014/main" id="{5015DE12-74DD-4C4F-A7CB-E12F056A1209}"/>
              </a:ext>
            </a:extLst>
          </p:cNvPr>
          <p:cNvPicPr>
            <a:picLocks noChangeAspect="1"/>
          </p:cNvPicPr>
          <p:nvPr/>
        </p:nvPicPr>
        <p:blipFill rotWithShape="1">
          <a:blip r:embed="rId3">
            <a:extLst>
              <a:ext uri="{28A0092B-C50C-407E-A947-70E740481C1C}">
                <a14:useLocalDpi xmlns:a14="http://schemas.microsoft.com/office/drawing/2010/main" val="0"/>
              </a:ext>
            </a:extLst>
          </a:blip>
          <a:srcRect l="746"/>
          <a:stretch/>
        </p:blipFill>
        <p:spPr>
          <a:xfrm>
            <a:off x="104774" y="1169499"/>
            <a:ext cx="4250413" cy="1183492"/>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0F0DF73-0BE8-474B-B6B0-FCD282002F7F}"/>
              </a:ext>
            </a:extLst>
          </p:cNvPr>
          <p:cNvSpPr txBox="1"/>
          <p:nvPr/>
        </p:nvSpPr>
        <p:spPr>
          <a:xfrm>
            <a:off x="104776" y="4285003"/>
            <a:ext cx="4173310" cy="2369880"/>
          </a:xfrm>
          <a:prstGeom prst="rect">
            <a:avLst/>
          </a:prstGeom>
          <a:noFill/>
        </p:spPr>
        <p:txBody>
          <a:bodyPr wrap="square">
            <a:spAutoFit/>
          </a:bodyPr>
          <a:lstStyle/>
          <a:p>
            <a:pPr marL="285750" indent="-285750">
              <a:buFont typeface="Wingdings" panose="05000000000000000000" pitchFamily="2" charset="2"/>
              <a:buChar char="q"/>
            </a:pPr>
            <a:r>
              <a:rPr lang="en-IN" sz="1400" dirty="0">
                <a:solidFill>
                  <a:srgbClr val="33CC33"/>
                </a:solidFill>
              </a:rPr>
              <a:t>Q1 and Q3 are calculated using formula: </a:t>
            </a:r>
            <a:r>
              <a:rPr lang="en-IN" sz="1400" dirty="0">
                <a:solidFill>
                  <a:schemeClr val="tx1">
                    <a:lumMod val="95000"/>
                  </a:schemeClr>
                </a:solidFill>
              </a:rPr>
              <a:t>=PERCENTILE.INC(Application_data_Cleaned!H:H, 0.25) and =PERCENTILE.INC(Application_data_Cleaned!H:H, 0.75) respectively.</a:t>
            </a:r>
          </a:p>
          <a:p>
            <a:endParaRPr lang="en-IN" sz="1400" dirty="0">
              <a:solidFill>
                <a:srgbClr val="33CC33"/>
              </a:solidFill>
            </a:endParaRPr>
          </a:p>
          <a:p>
            <a:pPr marL="285750" indent="-285750">
              <a:buFont typeface="Wingdings" panose="05000000000000000000" pitchFamily="2" charset="2"/>
              <a:buChar char="q"/>
            </a:pPr>
            <a:r>
              <a:rPr lang="en-IN" sz="1400" dirty="0">
                <a:solidFill>
                  <a:srgbClr val="33CC33"/>
                </a:solidFill>
              </a:rPr>
              <a:t>Minimum: Formula used: =MINIFS						</a:t>
            </a:r>
          </a:p>
          <a:p>
            <a:pPr marL="285750" indent="-285750">
              <a:buFont typeface="Wingdings" panose="05000000000000000000" pitchFamily="2" charset="2"/>
              <a:buChar char="q"/>
            </a:pPr>
            <a:r>
              <a:rPr lang="en-IN" sz="1400" dirty="0">
                <a:solidFill>
                  <a:srgbClr val="33CC33"/>
                </a:solidFill>
              </a:rPr>
              <a:t>IQR = Q3 - Q1 		</a:t>
            </a:r>
            <a:r>
              <a:rPr lang="en-IN" dirty="0"/>
              <a:t>											</a:t>
            </a:r>
          </a:p>
        </p:txBody>
      </p:sp>
      <p:pic>
        <p:nvPicPr>
          <p:cNvPr id="17" name="Picture 16">
            <a:extLst>
              <a:ext uri="{FF2B5EF4-FFF2-40B4-BE49-F238E27FC236}">
                <a16:creationId xmlns:a16="http://schemas.microsoft.com/office/drawing/2014/main" id="{49C1ECE3-F689-4353-9B8B-2E2CFD5F00D7}"/>
              </a:ext>
            </a:extLst>
          </p:cNvPr>
          <p:cNvPicPr>
            <a:picLocks noChangeAspect="1"/>
          </p:cNvPicPr>
          <p:nvPr/>
        </p:nvPicPr>
        <p:blipFill>
          <a:blip r:embed="rId4"/>
          <a:stretch>
            <a:fillRect/>
          </a:stretch>
        </p:blipFill>
        <p:spPr>
          <a:xfrm>
            <a:off x="4404910" y="1169499"/>
            <a:ext cx="4634316" cy="51153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328</TotalTime>
  <Words>2742</Words>
  <Application>Microsoft Office PowerPoint</Application>
  <PresentationFormat>On-screen Show (4:3)</PresentationFormat>
  <Paragraphs>170</Paragraphs>
  <Slides>30</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Abadi</vt:lpstr>
      <vt:lpstr>Arial</vt:lpstr>
      <vt:lpstr>Arial Rounded</vt:lpstr>
      <vt:lpstr>Arial Rounded MT Bold</vt:lpstr>
      <vt:lpstr>Bookman Old Style</vt:lpstr>
      <vt:lpstr>Calibri</vt:lpstr>
      <vt:lpstr>Calibri Light</vt:lpstr>
      <vt:lpstr>Century Gothic</vt:lpstr>
      <vt:lpstr>Lustria</vt:lpstr>
      <vt:lpstr>Wingdings</vt:lpstr>
      <vt:lpstr>Office Theme</vt:lpstr>
      <vt:lpstr>Bank Loan Case Study</vt:lpstr>
      <vt:lpstr>PowerPoint Presentation</vt:lpstr>
      <vt:lpstr>Project Description</vt:lpstr>
      <vt:lpstr>Approach</vt:lpstr>
      <vt:lpstr>Tech-Stack Used</vt:lpstr>
      <vt:lpstr>Data Analytics Task</vt:lpstr>
      <vt:lpstr>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Shivam Singh</dc:creator>
  <cp:lastModifiedBy>Shivam Singh</cp:lastModifiedBy>
  <cp:revision>45</cp:revision>
  <dcterms:created xsi:type="dcterms:W3CDTF">2025-04-26T11:43:13Z</dcterms:created>
  <dcterms:modified xsi:type="dcterms:W3CDTF">2025-04-28T08:33:08Z</dcterms:modified>
</cp:coreProperties>
</file>